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1" r:id="rId2"/>
  </p:sldMasterIdLst>
  <p:notesMasterIdLst>
    <p:notesMasterId r:id="rId28"/>
  </p:notesMasterIdLst>
  <p:handoutMasterIdLst>
    <p:handoutMasterId r:id="rId29"/>
  </p:handoutMasterIdLst>
  <p:sldIdLst>
    <p:sldId id="675" r:id="rId3"/>
    <p:sldId id="593" r:id="rId4"/>
    <p:sldId id="594" r:id="rId5"/>
    <p:sldId id="692" r:id="rId6"/>
    <p:sldId id="693" r:id="rId7"/>
    <p:sldId id="695" r:id="rId8"/>
    <p:sldId id="699" r:id="rId9"/>
    <p:sldId id="702" r:id="rId10"/>
    <p:sldId id="581" r:id="rId11"/>
    <p:sldId id="591" r:id="rId12"/>
    <p:sldId id="582" r:id="rId13"/>
    <p:sldId id="706" r:id="rId14"/>
    <p:sldId id="705" r:id="rId15"/>
    <p:sldId id="669" r:id="rId16"/>
    <p:sldId id="662" r:id="rId17"/>
    <p:sldId id="597" r:id="rId18"/>
    <p:sldId id="708" r:id="rId19"/>
    <p:sldId id="709" r:id="rId20"/>
    <p:sldId id="717" r:id="rId21"/>
    <p:sldId id="715" r:id="rId22"/>
    <p:sldId id="714" r:id="rId23"/>
    <p:sldId id="716" r:id="rId24"/>
    <p:sldId id="713" r:id="rId25"/>
    <p:sldId id="712" r:id="rId26"/>
    <p:sldId id="711" r:id="rId27"/>
  </p:sldIdLst>
  <p:sldSz cx="24377650" cy="13716000"/>
  <p:notesSz cx="6797675" cy="9928225"/>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Predvolená sekcia" id="{5998932A-7BD1-444E-8C45-D51D2CC8D168}">
          <p14:sldIdLst>
            <p14:sldId id="675"/>
            <p14:sldId id="593"/>
            <p14:sldId id="594"/>
            <p14:sldId id="692"/>
            <p14:sldId id="693"/>
            <p14:sldId id="695"/>
            <p14:sldId id="699"/>
            <p14:sldId id="702"/>
            <p14:sldId id="581"/>
            <p14:sldId id="591"/>
            <p14:sldId id="582"/>
            <p14:sldId id="706"/>
            <p14:sldId id="705"/>
            <p14:sldId id="669"/>
            <p14:sldId id="662"/>
            <p14:sldId id="597"/>
            <p14:sldId id="708"/>
            <p14:sldId id="709"/>
            <p14:sldId id="717"/>
            <p14:sldId id="715"/>
            <p14:sldId id="714"/>
            <p14:sldId id="716"/>
            <p14:sldId id="713"/>
            <p14:sldId id="712"/>
            <p14:sldId id="711"/>
          </p14:sldIdLst>
        </p14:section>
      </p14:sectionLst>
    </p:ext>
    <p:ext uri="{EFAFB233-063F-42B5-8137-9DF3F51BA10A}">
      <p15:sldGuideLst xmlns:p15="http://schemas.microsoft.com/office/powerpoint/2012/main">
        <p15:guide id="1" orient="horz" pos="8249">
          <p15:clr>
            <a:srgbClr val="A4A3A4"/>
          </p15:clr>
        </p15:guide>
        <p15:guide id="2" pos="14391">
          <p15:clr>
            <a:srgbClr val="A4A3A4"/>
          </p15:clr>
        </p15:guide>
        <p15:guide id="3" pos="1010">
          <p15:clr>
            <a:srgbClr val="A4A3A4"/>
          </p15:clr>
        </p15:guide>
        <p15:guide id="4" pos="76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42C35"/>
    <a:srgbClr val="000000"/>
    <a:srgbClr val="384558"/>
    <a:srgbClr val="FFFFFF"/>
    <a:srgbClr val="CC00FF"/>
    <a:srgbClr val="E632CC"/>
    <a:srgbClr val="0E80C9"/>
    <a:srgbClr val="B8B8B8"/>
    <a:srgbClr val="566A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2" autoAdjust="0"/>
    <p:restoredTop sz="99409" autoAdjust="0"/>
  </p:normalViewPr>
  <p:slideViewPr>
    <p:cSldViewPr snapToGrid="0" snapToObjects="1">
      <p:cViewPr varScale="1">
        <p:scale>
          <a:sx n="34" d="100"/>
          <a:sy n="34" d="100"/>
        </p:scale>
        <p:origin x="624" y="56"/>
      </p:cViewPr>
      <p:guideLst>
        <p:guide orient="horz" pos="8249"/>
        <p:guide pos="14391"/>
        <p:guide pos="1010"/>
        <p:guide pos="7676"/>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45397" cy="498145"/>
          </a:xfrm>
          <a:prstGeom prst="rect">
            <a:avLst/>
          </a:prstGeom>
        </p:spPr>
        <p:txBody>
          <a:bodyPr vert="horz" lIns="90690" tIns="45345" rIns="90690" bIns="45345" rtlCol="0"/>
          <a:lstStyle>
            <a:lvl1pPr algn="l">
              <a:defRPr sz="1200"/>
            </a:lvl1pPr>
          </a:lstStyle>
          <a:p>
            <a:endParaRPr lang="sk-SK"/>
          </a:p>
        </p:txBody>
      </p:sp>
      <p:sp>
        <p:nvSpPr>
          <p:cNvPr id="3" name="Zástupný objekt pre dátum 2"/>
          <p:cNvSpPr>
            <a:spLocks noGrp="1"/>
          </p:cNvSpPr>
          <p:nvPr>
            <p:ph type="dt" sz="quarter" idx="1"/>
          </p:nvPr>
        </p:nvSpPr>
        <p:spPr>
          <a:xfrm>
            <a:off x="3850706" y="0"/>
            <a:ext cx="2945397" cy="498145"/>
          </a:xfrm>
          <a:prstGeom prst="rect">
            <a:avLst/>
          </a:prstGeom>
        </p:spPr>
        <p:txBody>
          <a:bodyPr vert="horz" lIns="90690" tIns="45345" rIns="90690" bIns="45345" rtlCol="0"/>
          <a:lstStyle>
            <a:lvl1pPr algn="r">
              <a:defRPr sz="1200"/>
            </a:lvl1pPr>
          </a:lstStyle>
          <a:p>
            <a:fld id="{A2B989FE-EEF1-4E4B-BB49-12E14BF6BE6A}" type="datetimeFigureOut">
              <a:rPr lang="sk-SK" smtClean="0"/>
              <a:t>27. 9. 2021</a:t>
            </a:fld>
            <a:endParaRPr lang="sk-SK"/>
          </a:p>
        </p:txBody>
      </p:sp>
      <p:sp>
        <p:nvSpPr>
          <p:cNvPr id="4" name="Zástupný objekt pre pätu 3"/>
          <p:cNvSpPr>
            <a:spLocks noGrp="1"/>
          </p:cNvSpPr>
          <p:nvPr>
            <p:ph type="ftr" sz="quarter" idx="2"/>
          </p:nvPr>
        </p:nvSpPr>
        <p:spPr>
          <a:xfrm>
            <a:off x="0" y="9430080"/>
            <a:ext cx="2945397" cy="498145"/>
          </a:xfrm>
          <a:prstGeom prst="rect">
            <a:avLst/>
          </a:prstGeom>
        </p:spPr>
        <p:txBody>
          <a:bodyPr vert="horz" lIns="90690" tIns="45345" rIns="90690" bIns="45345" rtlCol="0" anchor="b"/>
          <a:lstStyle>
            <a:lvl1pPr algn="l">
              <a:defRPr sz="1200"/>
            </a:lvl1pPr>
          </a:lstStyle>
          <a:p>
            <a:endParaRPr lang="sk-SK"/>
          </a:p>
        </p:txBody>
      </p:sp>
      <p:sp>
        <p:nvSpPr>
          <p:cNvPr id="5" name="Zástupný objekt pre číslo snímky 4"/>
          <p:cNvSpPr>
            <a:spLocks noGrp="1"/>
          </p:cNvSpPr>
          <p:nvPr>
            <p:ph type="sldNum" sz="quarter" idx="3"/>
          </p:nvPr>
        </p:nvSpPr>
        <p:spPr>
          <a:xfrm>
            <a:off x="3850706" y="9430080"/>
            <a:ext cx="2945397" cy="498145"/>
          </a:xfrm>
          <a:prstGeom prst="rect">
            <a:avLst/>
          </a:prstGeom>
        </p:spPr>
        <p:txBody>
          <a:bodyPr vert="horz" lIns="90690" tIns="45345" rIns="90690" bIns="45345" rtlCol="0" anchor="b"/>
          <a:lstStyle>
            <a:lvl1pPr algn="r">
              <a:defRPr sz="1200"/>
            </a:lvl1pPr>
          </a:lstStyle>
          <a:p>
            <a:fld id="{7EF745EF-D013-4270-A933-91D2A6393DD8}" type="slidenum">
              <a:rPr lang="sk-SK" smtClean="0"/>
              <a:t>‹#›</a:t>
            </a:fld>
            <a:endParaRPr lang="sk-SK"/>
          </a:p>
        </p:txBody>
      </p:sp>
    </p:spTree>
    <p:extLst>
      <p:ext uri="{BB962C8B-B14F-4D97-AF65-F5344CB8AC3E}">
        <p14:creationId xmlns:p14="http://schemas.microsoft.com/office/powerpoint/2010/main" val="31186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5569" tIns="47785" rIns="95569" bIns="47785" rtlCol="0"/>
          <a:lstStyle>
            <a:lvl1pPr algn="l">
              <a:defRPr sz="1300">
                <a:latin typeface="Calibri Light"/>
              </a:defRPr>
            </a:lvl1pPr>
          </a:lstStyle>
          <a:p>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5569" tIns="47785" rIns="95569" bIns="47785" rtlCol="0"/>
          <a:lstStyle>
            <a:lvl1pPr algn="r">
              <a:defRPr sz="1300">
                <a:latin typeface="Calibri Light"/>
              </a:defRPr>
            </a:lvl1pPr>
          </a:lstStyle>
          <a:p>
            <a:fld id="{EFC10EE1-B198-C942-8235-326C972CBB30}" type="datetimeFigureOut">
              <a:rPr lang="en-US" smtClean="0"/>
              <a:pPr/>
              <a:t>9/27/2021</a:t>
            </a:fld>
            <a:endParaRPr lang="en-US"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5569" tIns="47785" rIns="95569" bIns="47785"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69" tIns="47785" rIns="95569" bIns="4778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5569" tIns="47785" rIns="95569" bIns="47785" rtlCol="0" anchor="b"/>
          <a:lstStyle>
            <a:lvl1pPr algn="l">
              <a:defRPr sz="1300">
                <a:latin typeface="Calibri Light"/>
              </a:defRPr>
            </a:lvl1pPr>
          </a:lstStyle>
          <a:p>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5569" tIns="47785" rIns="95569" bIns="47785" rtlCol="0" anchor="b"/>
          <a:lstStyle>
            <a:lvl1pPr algn="r">
              <a:defRPr sz="13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b="0" dirty="0">
              <a:latin typeface="Arial" panose="020B0604020202020204" pitchFamily="34" charset="0"/>
              <a:cs typeface="Arial" panose="020B0604020202020204" pitchFamily="34" charset="0"/>
            </a:endParaRPr>
          </a:p>
        </p:txBody>
      </p:sp>
      <p:sp>
        <p:nvSpPr>
          <p:cNvPr id="4" name="Zástupný symbol čísla snímky 3"/>
          <p:cNvSpPr>
            <a:spLocks noGrp="1"/>
          </p:cNvSpPr>
          <p:nvPr>
            <p:ph type="sldNum" sz="quarter" idx="10"/>
          </p:nvPr>
        </p:nvSpPr>
        <p:spPr/>
        <p:txBody>
          <a:bodyPr/>
          <a:lstStyle/>
          <a:p>
            <a:fld id="{B424F5E4-81AA-44F9-85B2-7ECFC213EA03}" type="slidenum">
              <a:rPr lang="sk-SK" smtClean="0">
                <a:solidFill>
                  <a:prstClr val="black"/>
                </a:solidFill>
              </a:rPr>
              <a:pPr/>
              <a:t>1</a:t>
            </a:fld>
            <a:endParaRPr lang="sk-SK">
              <a:solidFill>
                <a:prstClr val="black"/>
              </a:solidFill>
            </a:endParaRPr>
          </a:p>
        </p:txBody>
      </p:sp>
      <p:sp>
        <p:nvSpPr>
          <p:cNvPr id="5" name="Zástupný symbol päty 4"/>
          <p:cNvSpPr>
            <a:spLocks noGrp="1"/>
          </p:cNvSpPr>
          <p:nvPr>
            <p:ph type="ftr" sz="quarter" idx="11"/>
          </p:nvPr>
        </p:nvSpPr>
        <p:spPr/>
        <p:txBody>
          <a:bodyPr/>
          <a:lstStyle/>
          <a:p>
            <a:r>
              <a:rPr lang="sk-SK">
                <a:solidFill>
                  <a:prstClr val="black"/>
                </a:solidFill>
              </a:rPr>
              <a:t>Belinová Ľudmila - Moje dieťa má autizmus, Fyziologický ústav LF UK, 5.4.2019</a:t>
            </a:r>
          </a:p>
        </p:txBody>
      </p:sp>
    </p:spTree>
    <p:extLst>
      <p:ext uri="{BB962C8B-B14F-4D97-AF65-F5344CB8AC3E}">
        <p14:creationId xmlns:p14="http://schemas.microsoft.com/office/powerpoint/2010/main" val="417417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F0900-137B-46FF-B3B5-79E82B9B6D98}"/>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4B7093E8-920C-4E4A-AAA8-37867889CECE}"/>
              </a:ext>
            </a:extLst>
          </p:cNvPr>
          <p:cNvSpPr>
            <a:spLocks noGrp="1"/>
          </p:cNvSpPr>
          <p:nvPr>
            <p:ph sz="half" idx="1"/>
          </p:nvPr>
        </p:nvSpPr>
        <p:spPr>
          <a:xfrm>
            <a:off x="1675964" y="3651250"/>
            <a:ext cx="10360501" cy="8702676"/>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F219986D-5EA0-48D5-BB77-95323C0AE6D4}"/>
              </a:ext>
            </a:extLst>
          </p:cNvPr>
          <p:cNvSpPr>
            <a:spLocks noGrp="1"/>
          </p:cNvSpPr>
          <p:nvPr>
            <p:ph sz="half" idx="2"/>
          </p:nvPr>
        </p:nvSpPr>
        <p:spPr>
          <a:xfrm>
            <a:off x="12341185" y="3651250"/>
            <a:ext cx="10360501" cy="8702676"/>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dátum 4">
            <a:extLst>
              <a:ext uri="{FF2B5EF4-FFF2-40B4-BE49-F238E27FC236}">
                <a16:creationId xmlns:a16="http://schemas.microsoft.com/office/drawing/2014/main" id="{1EEE21DB-A2F2-444E-B754-0C70DC67601C}"/>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6" name="Zástupný objekt pre pätu 5">
            <a:extLst>
              <a:ext uri="{FF2B5EF4-FFF2-40B4-BE49-F238E27FC236}">
                <a16:creationId xmlns:a16="http://schemas.microsoft.com/office/drawing/2014/main" id="{C28E5655-07F3-4B81-8685-7D4DEB946830}"/>
              </a:ext>
            </a:extLst>
          </p:cNvPr>
          <p:cNvSpPr>
            <a:spLocks noGrp="1"/>
          </p:cNvSpPr>
          <p:nvPr>
            <p:ph type="ftr" sz="quarter" idx="11"/>
          </p:nvPr>
        </p:nvSpPr>
        <p:spPr/>
        <p:txBody>
          <a:bodyPr/>
          <a:lstStyle/>
          <a:p>
            <a:endParaRPr lang="en-GB">
              <a:solidFill>
                <a:prstClr val="black">
                  <a:tint val="75000"/>
                </a:prstClr>
              </a:solidFill>
            </a:endParaRPr>
          </a:p>
        </p:txBody>
      </p:sp>
      <p:sp>
        <p:nvSpPr>
          <p:cNvPr id="7" name="Zástupný objekt pre číslo snímky 6">
            <a:extLst>
              <a:ext uri="{FF2B5EF4-FFF2-40B4-BE49-F238E27FC236}">
                <a16:creationId xmlns:a16="http://schemas.microsoft.com/office/drawing/2014/main" id="{EE86F249-F0CB-4096-90E4-EB0F493AEE6E}"/>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603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1BE21D-375B-44FC-A9DD-3DFDE0B40A97}"/>
              </a:ext>
            </a:extLst>
          </p:cNvPr>
          <p:cNvSpPr>
            <a:spLocks noGrp="1"/>
          </p:cNvSpPr>
          <p:nvPr>
            <p:ph type="title"/>
          </p:nvPr>
        </p:nvSpPr>
        <p:spPr>
          <a:xfrm>
            <a:off x="1679139" y="730251"/>
            <a:ext cx="21025723" cy="2651126"/>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A480B492-3BEA-44D8-8AE5-FB5BEB617F09}"/>
              </a:ext>
            </a:extLst>
          </p:cNvPr>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39618384-92CA-4EE5-8F65-7A59B1C28640}"/>
              </a:ext>
            </a:extLst>
          </p:cNvPr>
          <p:cNvSpPr>
            <a:spLocks noGrp="1"/>
          </p:cNvSpPr>
          <p:nvPr>
            <p:ph sz="half" idx="2"/>
          </p:nvPr>
        </p:nvSpPr>
        <p:spPr>
          <a:xfrm>
            <a:off x="1679139" y="5010150"/>
            <a:ext cx="10312888" cy="7369176"/>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7669960D-27E7-41E1-82B5-C3A5620A89DD}"/>
              </a:ext>
            </a:extLst>
          </p:cNvPr>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A5CE654C-4181-4F65-8115-C52AD7DCCAA6}"/>
              </a:ext>
            </a:extLst>
          </p:cNvPr>
          <p:cNvSpPr>
            <a:spLocks noGrp="1"/>
          </p:cNvSpPr>
          <p:nvPr>
            <p:ph sz="quarter" idx="4"/>
          </p:nvPr>
        </p:nvSpPr>
        <p:spPr>
          <a:xfrm>
            <a:off x="12341186" y="5010150"/>
            <a:ext cx="10363676" cy="7369176"/>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7" name="Zástupný objekt pre dátum 6">
            <a:extLst>
              <a:ext uri="{FF2B5EF4-FFF2-40B4-BE49-F238E27FC236}">
                <a16:creationId xmlns:a16="http://schemas.microsoft.com/office/drawing/2014/main" id="{DAE2307F-3A3B-47A6-BA58-18B0D0FBBD47}"/>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8" name="Zástupný objekt pre pätu 7">
            <a:extLst>
              <a:ext uri="{FF2B5EF4-FFF2-40B4-BE49-F238E27FC236}">
                <a16:creationId xmlns:a16="http://schemas.microsoft.com/office/drawing/2014/main" id="{6A107CAE-B730-45BF-BD8F-CF4B80DD506E}"/>
              </a:ext>
            </a:extLst>
          </p:cNvPr>
          <p:cNvSpPr>
            <a:spLocks noGrp="1"/>
          </p:cNvSpPr>
          <p:nvPr>
            <p:ph type="ftr" sz="quarter" idx="11"/>
          </p:nvPr>
        </p:nvSpPr>
        <p:spPr/>
        <p:txBody>
          <a:bodyPr/>
          <a:lstStyle/>
          <a:p>
            <a:endParaRPr lang="en-GB">
              <a:solidFill>
                <a:prstClr val="black">
                  <a:tint val="75000"/>
                </a:prstClr>
              </a:solidFill>
            </a:endParaRPr>
          </a:p>
        </p:txBody>
      </p:sp>
      <p:sp>
        <p:nvSpPr>
          <p:cNvPr id="9" name="Zástupný objekt pre číslo snímky 8">
            <a:extLst>
              <a:ext uri="{FF2B5EF4-FFF2-40B4-BE49-F238E27FC236}">
                <a16:creationId xmlns:a16="http://schemas.microsoft.com/office/drawing/2014/main" id="{0BB1D62C-8FC0-4941-8BAA-BABDC0150CF0}"/>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8499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417B30-BDDF-40B0-8E3E-5877A8BAB063}"/>
              </a:ext>
            </a:extLst>
          </p:cNvPr>
          <p:cNvSpPr>
            <a:spLocks noGrp="1"/>
          </p:cNvSpPr>
          <p:nvPr>
            <p:ph type="title"/>
          </p:nvPr>
        </p:nvSpPr>
        <p:spPr/>
        <p:txBody>
          <a:bodyPr/>
          <a:lstStyle/>
          <a:p>
            <a:r>
              <a:rPr lang="sk-SK"/>
              <a:t>Kliknutím upravte štýl predlohy nadpisu</a:t>
            </a:r>
            <a:endParaRPr lang="en-GB"/>
          </a:p>
        </p:txBody>
      </p:sp>
      <p:sp>
        <p:nvSpPr>
          <p:cNvPr id="3" name="Zástupný objekt pre dátum 2">
            <a:extLst>
              <a:ext uri="{FF2B5EF4-FFF2-40B4-BE49-F238E27FC236}">
                <a16:creationId xmlns:a16="http://schemas.microsoft.com/office/drawing/2014/main" id="{F141F5BA-5D86-43EB-946A-6D04F2434551}"/>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4" name="Zástupný objekt pre pätu 3">
            <a:extLst>
              <a:ext uri="{FF2B5EF4-FFF2-40B4-BE49-F238E27FC236}">
                <a16:creationId xmlns:a16="http://schemas.microsoft.com/office/drawing/2014/main" id="{3061131E-5D0D-47CE-9DC2-059C47B08C5A}"/>
              </a:ext>
            </a:extLst>
          </p:cNvPr>
          <p:cNvSpPr>
            <a:spLocks noGrp="1"/>
          </p:cNvSpPr>
          <p:nvPr>
            <p:ph type="ftr" sz="quarter" idx="11"/>
          </p:nvPr>
        </p:nvSpPr>
        <p:spPr/>
        <p:txBody>
          <a:bodyPr/>
          <a:lstStyle/>
          <a:p>
            <a:endParaRPr lang="en-GB">
              <a:solidFill>
                <a:prstClr val="black">
                  <a:tint val="75000"/>
                </a:prstClr>
              </a:solidFill>
            </a:endParaRPr>
          </a:p>
        </p:txBody>
      </p:sp>
      <p:sp>
        <p:nvSpPr>
          <p:cNvPr id="5" name="Zástupný objekt pre číslo snímky 4">
            <a:extLst>
              <a:ext uri="{FF2B5EF4-FFF2-40B4-BE49-F238E27FC236}">
                <a16:creationId xmlns:a16="http://schemas.microsoft.com/office/drawing/2014/main" id="{67339993-47CA-4DE9-AAD5-1DC2F0C36F0E}"/>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1260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06341FC1-B128-46D1-9119-D169CDB0C4B9}"/>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3" name="Zástupný objekt pre pätu 2">
            <a:extLst>
              <a:ext uri="{FF2B5EF4-FFF2-40B4-BE49-F238E27FC236}">
                <a16:creationId xmlns:a16="http://schemas.microsoft.com/office/drawing/2014/main" id="{37E7A40B-3A07-4CE1-A42B-FE7D8B4BFD11}"/>
              </a:ext>
            </a:extLst>
          </p:cNvPr>
          <p:cNvSpPr>
            <a:spLocks noGrp="1"/>
          </p:cNvSpPr>
          <p:nvPr>
            <p:ph type="ftr" sz="quarter" idx="11"/>
          </p:nvPr>
        </p:nvSpPr>
        <p:spPr/>
        <p:txBody>
          <a:bodyPr/>
          <a:lstStyle/>
          <a:p>
            <a:endParaRPr lang="en-GB">
              <a:solidFill>
                <a:prstClr val="black">
                  <a:tint val="75000"/>
                </a:prstClr>
              </a:solidFill>
            </a:endParaRPr>
          </a:p>
        </p:txBody>
      </p:sp>
      <p:sp>
        <p:nvSpPr>
          <p:cNvPr id="4" name="Zástupný objekt pre číslo snímky 3">
            <a:extLst>
              <a:ext uri="{FF2B5EF4-FFF2-40B4-BE49-F238E27FC236}">
                <a16:creationId xmlns:a16="http://schemas.microsoft.com/office/drawing/2014/main" id="{3DB16F20-F7B6-4C4D-BDF5-31FE35448B7A}"/>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25781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86FE9-9431-4F44-B91E-DA1C60B2A909}"/>
              </a:ext>
            </a:extLst>
          </p:cNvPr>
          <p:cNvSpPr>
            <a:spLocks noGrp="1"/>
          </p:cNvSpPr>
          <p:nvPr>
            <p:ph type="title"/>
          </p:nvPr>
        </p:nvSpPr>
        <p:spPr>
          <a:xfrm>
            <a:off x="1679140" y="914400"/>
            <a:ext cx="7862426" cy="3200400"/>
          </a:xfrm>
        </p:spPr>
        <p:txBody>
          <a:bodyPr anchor="b"/>
          <a:lstStyle>
            <a:lvl1pPr>
              <a:defRPr sz="6398"/>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B6BD2E0-A713-479C-91FF-D5507AE00236}"/>
              </a:ext>
            </a:extLst>
          </p:cNvPr>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4285FD94-5FE9-42EF-8321-2058FBD69399}"/>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65305963-5D9B-4BA7-BE4C-0DF85C36E70F}"/>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6" name="Zástupný objekt pre pätu 5">
            <a:extLst>
              <a:ext uri="{FF2B5EF4-FFF2-40B4-BE49-F238E27FC236}">
                <a16:creationId xmlns:a16="http://schemas.microsoft.com/office/drawing/2014/main" id="{651AAB0B-5303-4C55-9528-778C26E327FF}"/>
              </a:ext>
            </a:extLst>
          </p:cNvPr>
          <p:cNvSpPr>
            <a:spLocks noGrp="1"/>
          </p:cNvSpPr>
          <p:nvPr>
            <p:ph type="ftr" sz="quarter" idx="11"/>
          </p:nvPr>
        </p:nvSpPr>
        <p:spPr/>
        <p:txBody>
          <a:bodyPr/>
          <a:lstStyle/>
          <a:p>
            <a:endParaRPr lang="en-GB">
              <a:solidFill>
                <a:prstClr val="black">
                  <a:tint val="75000"/>
                </a:prstClr>
              </a:solidFill>
            </a:endParaRPr>
          </a:p>
        </p:txBody>
      </p:sp>
      <p:sp>
        <p:nvSpPr>
          <p:cNvPr id="7" name="Zástupný objekt pre číslo snímky 6">
            <a:extLst>
              <a:ext uri="{FF2B5EF4-FFF2-40B4-BE49-F238E27FC236}">
                <a16:creationId xmlns:a16="http://schemas.microsoft.com/office/drawing/2014/main" id="{4C040606-D616-4579-BA78-ED35D1E03EDB}"/>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7518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96E11-641A-4D20-882E-1F4031C6150D}"/>
              </a:ext>
            </a:extLst>
          </p:cNvPr>
          <p:cNvSpPr>
            <a:spLocks noGrp="1"/>
          </p:cNvSpPr>
          <p:nvPr>
            <p:ph type="title"/>
          </p:nvPr>
        </p:nvSpPr>
        <p:spPr>
          <a:xfrm>
            <a:off x="1679140" y="914400"/>
            <a:ext cx="7862426" cy="3200400"/>
          </a:xfrm>
        </p:spPr>
        <p:txBody>
          <a:bodyPr anchor="b"/>
          <a:lstStyle>
            <a:lvl1pPr>
              <a:defRPr sz="6398"/>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EBAE1447-DC3A-4B67-8967-EFC2CEE14F0B}"/>
              </a:ext>
            </a:extLst>
          </p:cNvPr>
          <p:cNvSpPr>
            <a:spLocks noGrp="1"/>
          </p:cNvSpPr>
          <p:nvPr>
            <p:ph type="pic" idx="1"/>
          </p:nvPr>
        </p:nvSpPr>
        <p:spPr>
          <a:xfrm>
            <a:off x="10363677" y="1974851"/>
            <a:ext cx="12341185" cy="9747250"/>
          </a:xfrm>
        </p:spPr>
        <p:txBody>
          <a:bodyPr/>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endParaRPr lang="en-GB"/>
          </a:p>
        </p:txBody>
      </p:sp>
      <p:sp>
        <p:nvSpPr>
          <p:cNvPr id="4" name="Zástupný text 3">
            <a:extLst>
              <a:ext uri="{FF2B5EF4-FFF2-40B4-BE49-F238E27FC236}">
                <a16:creationId xmlns:a16="http://schemas.microsoft.com/office/drawing/2014/main" id="{942306E4-2011-4718-9C56-5484B3671964}"/>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1A7AEEBB-44E6-4FED-B995-AAD4C56104DD}"/>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6" name="Zástupný objekt pre pätu 5">
            <a:extLst>
              <a:ext uri="{FF2B5EF4-FFF2-40B4-BE49-F238E27FC236}">
                <a16:creationId xmlns:a16="http://schemas.microsoft.com/office/drawing/2014/main" id="{5BCDBF08-3896-4200-8D2F-5CDBF2F417A3}"/>
              </a:ext>
            </a:extLst>
          </p:cNvPr>
          <p:cNvSpPr>
            <a:spLocks noGrp="1"/>
          </p:cNvSpPr>
          <p:nvPr>
            <p:ph type="ftr" sz="quarter" idx="11"/>
          </p:nvPr>
        </p:nvSpPr>
        <p:spPr/>
        <p:txBody>
          <a:bodyPr/>
          <a:lstStyle/>
          <a:p>
            <a:endParaRPr lang="en-GB">
              <a:solidFill>
                <a:prstClr val="black">
                  <a:tint val="75000"/>
                </a:prstClr>
              </a:solidFill>
            </a:endParaRPr>
          </a:p>
        </p:txBody>
      </p:sp>
      <p:sp>
        <p:nvSpPr>
          <p:cNvPr id="7" name="Zástupný objekt pre číslo snímky 6">
            <a:extLst>
              <a:ext uri="{FF2B5EF4-FFF2-40B4-BE49-F238E27FC236}">
                <a16:creationId xmlns:a16="http://schemas.microsoft.com/office/drawing/2014/main" id="{FE9C0C3B-4618-4DB2-B05C-BF6F1495876E}"/>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0698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B03D56-D400-4FA4-AC8A-6B794CEAC70F}"/>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2381F4D-8850-44FE-AA32-330484208446}"/>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D56F5FBD-22B7-447F-9F36-64728A664E50}"/>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67547BB5-E48A-4A2D-9903-81BEE3C39543}"/>
              </a:ext>
            </a:extLst>
          </p:cNvPr>
          <p:cNvSpPr>
            <a:spLocks noGrp="1"/>
          </p:cNvSpPr>
          <p:nvPr>
            <p:ph type="ftr" sz="quarter" idx="11"/>
          </p:nvPr>
        </p:nvSpPr>
        <p:spPr/>
        <p:txBody>
          <a:bodyPr/>
          <a:lstStyle/>
          <a:p>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E7C827A2-3419-4C45-9931-BF7611CF5E98}"/>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1474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DC2181F2-6C0E-4446-9C7A-769A6A0BEFD1}"/>
              </a:ext>
            </a:extLst>
          </p:cNvPr>
          <p:cNvSpPr>
            <a:spLocks noGrp="1"/>
          </p:cNvSpPr>
          <p:nvPr>
            <p:ph type="title" orient="vert"/>
          </p:nvPr>
        </p:nvSpPr>
        <p:spPr>
          <a:xfrm>
            <a:off x="17445256" y="730250"/>
            <a:ext cx="5256431" cy="11623676"/>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488FFBCC-EA47-44B6-9403-22CC1567A5C1}"/>
              </a:ext>
            </a:extLst>
          </p:cNvPr>
          <p:cNvSpPr>
            <a:spLocks noGrp="1"/>
          </p:cNvSpPr>
          <p:nvPr>
            <p:ph type="body" orient="vert" idx="1"/>
          </p:nvPr>
        </p:nvSpPr>
        <p:spPr>
          <a:xfrm>
            <a:off x="1675963" y="730250"/>
            <a:ext cx="15464572" cy="11623676"/>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98F366DC-0A1F-4C1A-BE0B-442381DA0DBA}"/>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6A4B378A-9698-422E-A59A-DBD2C38984D9}"/>
              </a:ext>
            </a:extLst>
          </p:cNvPr>
          <p:cNvSpPr>
            <a:spLocks noGrp="1"/>
          </p:cNvSpPr>
          <p:nvPr>
            <p:ph type="ftr" sz="quarter" idx="11"/>
          </p:nvPr>
        </p:nvSpPr>
        <p:spPr/>
        <p:txBody>
          <a:bodyPr/>
          <a:lstStyle/>
          <a:p>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482246E7-8DD9-4F76-B169-5CCA9A14E612}"/>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5347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1828343"/>
            <a:endParaRPr lang="en-US" sz="1800">
              <a:solidFill>
                <a:prstClr val="white"/>
              </a:solidFill>
            </a:endParaRPr>
          </a:p>
        </p:txBody>
      </p:sp>
    </p:spTree>
    <p:extLst>
      <p:ext uri="{BB962C8B-B14F-4D97-AF65-F5344CB8AC3E}">
        <p14:creationId xmlns:p14="http://schemas.microsoft.com/office/powerpoint/2010/main" val="309957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43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Rectangle 2"/>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icture Placeholder 13"/>
          <p:cNvSpPr>
            <a:spLocks noGrp="1"/>
          </p:cNvSpPr>
          <p:nvPr>
            <p:ph type="pic" sz="quarter" idx="13"/>
          </p:nvPr>
        </p:nvSpPr>
        <p:spPr>
          <a:xfrm>
            <a:off x="1" y="0"/>
            <a:ext cx="24423368"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94230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3" name="Rectangle 2"/>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icture Placeholder 13"/>
          <p:cNvSpPr>
            <a:spLocks noGrp="1"/>
          </p:cNvSpPr>
          <p:nvPr>
            <p:ph type="pic" sz="quarter" idx="13"/>
          </p:nvPr>
        </p:nvSpPr>
        <p:spPr>
          <a:xfrm>
            <a:off x="1" y="0"/>
            <a:ext cx="13565281"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1666847"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7" name="Picture Placeholder 2"/>
          <p:cNvSpPr>
            <a:spLocks noGrp="1"/>
          </p:cNvSpPr>
          <p:nvPr>
            <p:ph type="pic" sz="quarter" idx="14"/>
          </p:nvPr>
        </p:nvSpPr>
        <p:spPr>
          <a:xfrm>
            <a:off x="7396240"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8" name="Picture Placeholder 2"/>
          <p:cNvSpPr>
            <a:spLocks noGrp="1"/>
          </p:cNvSpPr>
          <p:nvPr>
            <p:ph type="pic" sz="quarter" idx="15"/>
          </p:nvPr>
        </p:nvSpPr>
        <p:spPr>
          <a:xfrm>
            <a:off x="12760861"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9" name="Picture Placeholder 2"/>
          <p:cNvSpPr>
            <a:spLocks noGrp="1"/>
          </p:cNvSpPr>
          <p:nvPr>
            <p:ph type="pic" sz="quarter" idx="16"/>
          </p:nvPr>
        </p:nvSpPr>
        <p:spPr>
          <a:xfrm>
            <a:off x="18084877" y="3364015"/>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0" name="Picture Placeholder 2"/>
          <p:cNvSpPr>
            <a:spLocks noGrp="1"/>
          </p:cNvSpPr>
          <p:nvPr>
            <p:ph type="pic" sz="quarter" idx="17"/>
          </p:nvPr>
        </p:nvSpPr>
        <p:spPr>
          <a:xfrm>
            <a:off x="1666847"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1" name="Picture Placeholder 2"/>
          <p:cNvSpPr>
            <a:spLocks noGrp="1"/>
          </p:cNvSpPr>
          <p:nvPr>
            <p:ph type="pic" sz="quarter" idx="18"/>
          </p:nvPr>
        </p:nvSpPr>
        <p:spPr>
          <a:xfrm>
            <a:off x="7396240"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2" name="Picture Placeholder 2"/>
          <p:cNvSpPr>
            <a:spLocks noGrp="1"/>
          </p:cNvSpPr>
          <p:nvPr>
            <p:ph type="pic" sz="quarter" idx="19"/>
          </p:nvPr>
        </p:nvSpPr>
        <p:spPr>
          <a:xfrm>
            <a:off x="12760861"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3" name="Picture Placeholder 2"/>
          <p:cNvSpPr>
            <a:spLocks noGrp="1"/>
          </p:cNvSpPr>
          <p:nvPr>
            <p:ph type="pic" sz="quarter" idx="20"/>
          </p:nvPr>
        </p:nvSpPr>
        <p:spPr>
          <a:xfrm>
            <a:off x="18084877" y="5957056"/>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4" name="Picture Placeholder 2"/>
          <p:cNvSpPr>
            <a:spLocks noGrp="1"/>
          </p:cNvSpPr>
          <p:nvPr>
            <p:ph type="pic" sz="quarter" idx="21"/>
          </p:nvPr>
        </p:nvSpPr>
        <p:spPr>
          <a:xfrm>
            <a:off x="1666847"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5" name="Picture Placeholder 2"/>
          <p:cNvSpPr>
            <a:spLocks noGrp="1"/>
          </p:cNvSpPr>
          <p:nvPr>
            <p:ph type="pic" sz="quarter" idx="22"/>
          </p:nvPr>
        </p:nvSpPr>
        <p:spPr>
          <a:xfrm>
            <a:off x="7396240"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6" name="Picture Placeholder 2"/>
          <p:cNvSpPr>
            <a:spLocks noGrp="1"/>
          </p:cNvSpPr>
          <p:nvPr>
            <p:ph type="pic" sz="quarter" idx="23"/>
          </p:nvPr>
        </p:nvSpPr>
        <p:spPr>
          <a:xfrm>
            <a:off x="12760861"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7" name="Picture Placeholder 2"/>
          <p:cNvSpPr>
            <a:spLocks noGrp="1"/>
          </p:cNvSpPr>
          <p:nvPr>
            <p:ph type="pic" sz="quarter" idx="24"/>
          </p:nvPr>
        </p:nvSpPr>
        <p:spPr>
          <a:xfrm>
            <a:off x="18084877" y="8576559"/>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3101313"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0" name="Picture Placeholder 2"/>
          <p:cNvSpPr>
            <a:spLocks noGrp="1"/>
          </p:cNvSpPr>
          <p:nvPr>
            <p:ph type="pic" sz="quarter" idx="14"/>
          </p:nvPr>
        </p:nvSpPr>
        <p:spPr>
          <a:xfrm>
            <a:off x="6159690"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1" name="Picture Placeholder 2"/>
          <p:cNvSpPr>
            <a:spLocks noGrp="1"/>
          </p:cNvSpPr>
          <p:nvPr>
            <p:ph type="pic" sz="quarter" idx="15"/>
          </p:nvPr>
        </p:nvSpPr>
        <p:spPr>
          <a:xfrm>
            <a:off x="9218066"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2" name="Picture Placeholder 2"/>
          <p:cNvSpPr>
            <a:spLocks noGrp="1"/>
          </p:cNvSpPr>
          <p:nvPr>
            <p:ph type="pic" sz="quarter" idx="16"/>
          </p:nvPr>
        </p:nvSpPr>
        <p:spPr>
          <a:xfrm>
            <a:off x="12276443"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3" name="Picture Placeholder 2"/>
          <p:cNvSpPr>
            <a:spLocks noGrp="1"/>
          </p:cNvSpPr>
          <p:nvPr>
            <p:ph type="pic" sz="quarter" idx="17"/>
          </p:nvPr>
        </p:nvSpPr>
        <p:spPr>
          <a:xfrm>
            <a:off x="15334820"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4" name="Picture Placeholder 2"/>
          <p:cNvSpPr>
            <a:spLocks noGrp="1"/>
          </p:cNvSpPr>
          <p:nvPr>
            <p:ph type="pic" sz="quarter" idx="18"/>
          </p:nvPr>
        </p:nvSpPr>
        <p:spPr>
          <a:xfrm>
            <a:off x="18393197" y="304093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1" name="Picture Placeholder 2"/>
          <p:cNvSpPr>
            <a:spLocks noGrp="1"/>
          </p:cNvSpPr>
          <p:nvPr>
            <p:ph type="pic" sz="quarter" idx="19"/>
          </p:nvPr>
        </p:nvSpPr>
        <p:spPr>
          <a:xfrm>
            <a:off x="3101313"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2" name="Picture Placeholder 2"/>
          <p:cNvSpPr>
            <a:spLocks noGrp="1"/>
          </p:cNvSpPr>
          <p:nvPr>
            <p:ph type="pic" sz="quarter" idx="20"/>
          </p:nvPr>
        </p:nvSpPr>
        <p:spPr>
          <a:xfrm>
            <a:off x="6159690"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3" name="Picture Placeholder 2"/>
          <p:cNvSpPr>
            <a:spLocks noGrp="1"/>
          </p:cNvSpPr>
          <p:nvPr>
            <p:ph type="pic" sz="quarter" idx="21"/>
          </p:nvPr>
        </p:nvSpPr>
        <p:spPr>
          <a:xfrm>
            <a:off x="9218066"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4" name="Picture Placeholder 2"/>
          <p:cNvSpPr>
            <a:spLocks noGrp="1"/>
          </p:cNvSpPr>
          <p:nvPr>
            <p:ph type="pic" sz="quarter" idx="22"/>
          </p:nvPr>
        </p:nvSpPr>
        <p:spPr>
          <a:xfrm>
            <a:off x="12276443"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5" name="Picture Placeholder 2"/>
          <p:cNvSpPr>
            <a:spLocks noGrp="1"/>
          </p:cNvSpPr>
          <p:nvPr>
            <p:ph type="pic" sz="quarter" idx="23"/>
          </p:nvPr>
        </p:nvSpPr>
        <p:spPr>
          <a:xfrm>
            <a:off x="15334820"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6" name="Picture Placeholder 2"/>
          <p:cNvSpPr>
            <a:spLocks noGrp="1"/>
          </p:cNvSpPr>
          <p:nvPr>
            <p:ph type="pic" sz="quarter" idx="24"/>
          </p:nvPr>
        </p:nvSpPr>
        <p:spPr>
          <a:xfrm>
            <a:off x="18393197" y="6107297"/>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3" name="Picture Placeholder 2"/>
          <p:cNvSpPr>
            <a:spLocks noGrp="1"/>
          </p:cNvSpPr>
          <p:nvPr>
            <p:ph type="pic" sz="quarter" idx="25"/>
          </p:nvPr>
        </p:nvSpPr>
        <p:spPr>
          <a:xfrm>
            <a:off x="3101313"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4" name="Picture Placeholder 2"/>
          <p:cNvSpPr>
            <a:spLocks noGrp="1"/>
          </p:cNvSpPr>
          <p:nvPr>
            <p:ph type="pic" sz="quarter" idx="26"/>
          </p:nvPr>
        </p:nvSpPr>
        <p:spPr>
          <a:xfrm>
            <a:off x="6159690"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5" name="Picture Placeholder 2"/>
          <p:cNvSpPr>
            <a:spLocks noGrp="1"/>
          </p:cNvSpPr>
          <p:nvPr>
            <p:ph type="pic" sz="quarter" idx="27"/>
          </p:nvPr>
        </p:nvSpPr>
        <p:spPr>
          <a:xfrm>
            <a:off x="9218066"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6" name="Picture Placeholder 2"/>
          <p:cNvSpPr>
            <a:spLocks noGrp="1"/>
          </p:cNvSpPr>
          <p:nvPr>
            <p:ph type="pic" sz="quarter" idx="28"/>
          </p:nvPr>
        </p:nvSpPr>
        <p:spPr>
          <a:xfrm>
            <a:off x="12276443"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7" name="Picture Placeholder 2"/>
          <p:cNvSpPr>
            <a:spLocks noGrp="1"/>
          </p:cNvSpPr>
          <p:nvPr>
            <p:ph type="pic" sz="quarter" idx="29"/>
          </p:nvPr>
        </p:nvSpPr>
        <p:spPr>
          <a:xfrm>
            <a:off x="15334820"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8" name="Picture Placeholder 2"/>
          <p:cNvSpPr>
            <a:spLocks noGrp="1"/>
          </p:cNvSpPr>
          <p:nvPr>
            <p:ph type="pic" sz="quarter" idx="30"/>
          </p:nvPr>
        </p:nvSpPr>
        <p:spPr>
          <a:xfrm>
            <a:off x="18393197" y="9246575"/>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2507F6-E055-411C-B8D5-0831FB599586}"/>
              </a:ext>
            </a:extLst>
          </p:cNvPr>
          <p:cNvSpPr>
            <a:spLocks noGrp="1"/>
          </p:cNvSpPr>
          <p:nvPr>
            <p:ph type="ctrTitle"/>
          </p:nvPr>
        </p:nvSpPr>
        <p:spPr>
          <a:xfrm>
            <a:off x="3047206" y="2244726"/>
            <a:ext cx="18283238" cy="4775200"/>
          </a:xfrm>
        </p:spPr>
        <p:txBody>
          <a:bodyPr anchor="b"/>
          <a:lstStyle>
            <a:lvl1pPr algn="ctr">
              <a:defRPr sz="11997"/>
            </a:lvl1pPr>
          </a:lstStyle>
          <a:p>
            <a:r>
              <a:rPr lang="sk-SK"/>
              <a:t>Kliknutím upravte štýl predlohy nadpisu</a:t>
            </a:r>
            <a:endParaRPr lang="en-GB"/>
          </a:p>
        </p:txBody>
      </p:sp>
      <p:sp>
        <p:nvSpPr>
          <p:cNvPr id="3" name="Podnadpis 2">
            <a:extLst>
              <a:ext uri="{FF2B5EF4-FFF2-40B4-BE49-F238E27FC236}">
                <a16:creationId xmlns:a16="http://schemas.microsoft.com/office/drawing/2014/main" id="{B3C67D63-1FBD-4A8F-8467-190041EE981C}"/>
              </a:ext>
            </a:extLst>
          </p:cNvPr>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sk-SK"/>
              <a:t>Kliknutím upravte štýl predlohy podnadpisu</a:t>
            </a:r>
            <a:endParaRPr lang="en-GB"/>
          </a:p>
        </p:txBody>
      </p:sp>
      <p:sp>
        <p:nvSpPr>
          <p:cNvPr id="4" name="Zástupný objekt pre dátum 3">
            <a:extLst>
              <a:ext uri="{FF2B5EF4-FFF2-40B4-BE49-F238E27FC236}">
                <a16:creationId xmlns:a16="http://schemas.microsoft.com/office/drawing/2014/main" id="{6582DAA9-E314-4753-8228-F52BFD2C765A}"/>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73ABE1AA-5672-4FE2-9F47-B701FB773C35}"/>
              </a:ext>
            </a:extLst>
          </p:cNvPr>
          <p:cNvSpPr>
            <a:spLocks noGrp="1"/>
          </p:cNvSpPr>
          <p:nvPr>
            <p:ph type="ftr" sz="quarter" idx="11"/>
          </p:nvPr>
        </p:nvSpPr>
        <p:spPr/>
        <p:txBody>
          <a:bodyPr/>
          <a:lstStyle/>
          <a:p>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BDD4126E-BE3B-4CF5-9374-0A2F12627493}"/>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120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3B27E-7EAB-4103-8827-CE5E8E56F587}"/>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651E5F8-8C3E-4644-8BC8-C5A2FA1CA546}"/>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ED64C867-966A-4FB1-8BA9-4734D443FC3A}"/>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D8E566D2-03DA-4018-B825-299BFF603D22}"/>
              </a:ext>
            </a:extLst>
          </p:cNvPr>
          <p:cNvSpPr>
            <a:spLocks noGrp="1"/>
          </p:cNvSpPr>
          <p:nvPr>
            <p:ph type="ftr" sz="quarter" idx="11"/>
          </p:nvPr>
        </p:nvSpPr>
        <p:spPr/>
        <p:txBody>
          <a:bodyPr/>
          <a:lstStyle/>
          <a:p>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0CAB7B5F-EA58-4B55-B649-58A0B312C0E3}"/>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996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754D9C-3209-468D-BAD8-E28A925219CE}"/>
              </a:ext>
            </a:extLst>
          </p:cNvPr>
          <p:cNvSpPr>
            <a:spLocks noGrp="1"/>
          </p:cNvSpPr>
          <p:nvPr>
            <p:ph type="title"/>
          </p:nvPr>
        </p:nvSpPr>
        <p:spPr>
          <a:xfrm>
            <a:off x="1663267" y="3419477"/>
            <a:ext cx="21025723" cy="5705474"/>
          </a:xfrm>
        </p:spPr>
        <p:txBody>
          <a:bodyPr anchor="b"/>
          <a:lstStyle>
            <a:lvl1pPr>
              <a:defRPr sz="11997"/>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575489E-A8E3-4F1A-B0D0-180641595AAE}"/>
              </a:ext>
            </a:extLst>
          </p:cNvPr>
          <p:cNvSpPr>
            <a:spLocks noGrp="1"/>
          </p:cNvSpPr>
          <p:nvPr>
            <p:ph type="body" idx="1"/>
          </p:nvPr>
        </p:nvSpPr>
        <p:spPr>
          <a:xfrm>
            <a:off x="1663267" y="9178927"/>
            <a:ext cx="21025723" cy="3000374"/>
          </a:xfr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72156D47-A2E4-4ED0-BDF1-A2A451F295BA}"/>
              </a:ext>
            </a:extLst>
          </p:cNvPr>
          <p:cNvSpPr>
            <a:spLocks noGrp="1"/>
          </p:cNvSpPr>
          <p:nvPr>
            <p:ph type="dt" sz="half" idx="10"/>
          </p:nvPr>
        </p:nvSpPr>
        <p:spPr/>
        <p:txBody>
          <a:bodyPr/>
          <a:lstStyle/>
          <a:p>
            <a:fld id="{B0D8BAF3-722F-4408-BAD3-8974DC8EBE0A}" type="datetimeFigureOut">
              <a:rPr lang="en-GB" smtClean="0">
                <a:solidFill>
                  <a:prstClr val="black">
                    <a:tint val="75000"/>
                  </a:prstClr>
                </a:solidFill>
              </a:rPr>
              <a:pPr/>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F37098DB-DFA4-4C90-8617-3409BFFA9A6F}"/>
              </a:ext>
            </a:extLst>
          </p:cNvPr>
          <p:cNvSpPr>
            <a:spLocks noGrp="1"/>
          </p:cNvSpPr>
          <p:nvPr>
            <p:ph type="ftr" sz="quarter" idx="11"/>
          </p:nvPr>
        </p:nvSpPr>
        <p:spPr/>
        <p:txBody>
          <a:bodyPr/>
          <a:lstStyle/>
          <a:p>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23151AB4-71E8-4E6B-A0A3-3327EAF0E482}"/>
              </a:ext>
            </a:extLst>
          </p:cNvPr>
          <p:cNvSpPr>
            <a:spLocks noGrp="1"/>
          </p:cNvSpPr>
          <p:nvPr>
            <p:ph type="sldNum" sz="quarter" idx="12"/>
          </p:nvPr>
        </p:nvSpPr>
        <p:spPr/>
        <p:txBody>
          <a:bodyPr/>
          <a:lstStyle/>
          <a:p>
            <a:fld id="{90624D13-6BB7-49D6-9F12-DB68B675BC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0557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Oval 13"/>
          <p:cNvSpPr/>
          <p:nvPr userDrawn="1"/>
        </p:nvSpPr>
        <p:spPr>
          <a:xfrm>
            <a:off x="22432557" y="971902"/>
            <a:ext cx="687533" cy="687533"/>
          </a:xfrm>
          <a:prstGeom prst="ellipse">
            <a:avLst/>
          </a:prstGeom>
          <a:solidFill>
            <a:srgbClr val="566A86"/>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chemeClr val="tx1"/>
              </a:solidFill>
              <a:latin typeface="Lato Light"/>
              <a:cs typeface="Lato Light"/>
            </a:endParaRPr>
          </a:p>
        </p:txBody>
      </p:sp>
      <p:sp>
        <p:nvSpPr>
          <p:cNvPr id="2" name="Title Placeholder 1"/>
          <p:cNvSpPr>
            <a:spLocks noGrp="1"/>
          </p:cNvSpPr>
          <p:nvPr>
            <p:ph type="title"/>
          </p:nvPr>
        </p:nvSpPr>
        <p:spPr>
          <a:xfrm>
            <a:off x="1510316" y="645742"/>
            <a:ext cx="21025723" cy="1991831"/>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p:cNvSpPr txBox="1"/>
          <p:nvPr userDrawn="1"/>
        </p:nvSpPr>
        <p:spPr>
          <a:xfrm>
            <a:off x="22403154" y="1039540"/>
            <a:ext cx="738273" cy="553961"/>
          </a:xfrm>
          <a:prstGeom prst="rect">
            <a:avLst/>
          </a:prstGeom>
          <a:noFill/>
        </p:spPr>
        <p:txBody>
          <a:bodyPr wrap="none" lIns="182843" tIns="91422" rIns="182843" bIns="91422" rtlCol="0">
            <a:spAutoFit/>
          </a:bodyPr>
          <a:lstStyle/>
          <a:p>
            <a:pPr algn="ctr"/>
            <a:fld id="{260E2A6B-A809-4840-BF14-8648BC0BDF87}" type="slidenum">
              <a:rPr lang="id-ID" sz="2400" b="1" smtClean="0">
                <a:solidFill>
                  <a:schemeClr val="bg1"/>
                </a:solidFill>
                <a:latin typeface="Lato Light"/>
                <a:cs typeface="Lato Light"/>
              </a:rPr>
              <a:pPr algn="ctr"/>
              <a:t>‹#›</a:t>
            </a:fld>
            <a:endParaRPr lang="id-ID" sz="2400" b="1" dirty="0">
              <a:solidFill>
                <a:schemeClr val="bg1"/>
              </a:solidFill>
              <a:latin typeface="Lato Light"/>
              <a:cs typeface="Lato Light"/>
            </a:endParaRPr>
          </a:p>
        </p:txBody>
      </p:sp>
      <p:cxnSp>
        <p:nvCxnSpPr>
          <p:cNvPr id="8" name="Straight Connector 7"/>
          <p:cNvCxnSpPr/>
          <p:nvPr userDrawn="1"/>
        </p:nvCxnSpPr>
        <p:spPr>
          <a:xfrm>
            <a:off x="0" y="2210635"/>
            <a:ext cx="24377650" cy="0"/>
          </a:xfrm>
          <a:prstGeom prst="line">
            <a:avLst/>
          </a:prstGeom>
          <a:ln w="127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57" r:id="rId1"/>
    <p:sldLayoutId id="2147483868" r:id="rId2"/>
    <p:sldLayoutId id="2147483901" r:id="rId3"/>
    <p:sldLayoutId id="2147483821" r:id="rId4"/>
    <p:sldLayoutId id="2147483783" r:id="rId5"/>
    <p:sldLayoutId id="2147483784" r:id="rId6"/>
  </p:sldLayoutIdLst>
  <p:hf hdr="0" ftr="0" dt="0"/>
  <p:txStyles>
    <p:titleStyle>
      <a:lvl1pPr algn="l" defTabSz="1828434" rtl="0" eaLnBrk="1" latinLnBrk="0" hangingPunct="1">
        <a:lnSpc>
          <a:spcPct val="90000"/>
        </a:lnSpc>
        <a:spcBef>
          <a:spcPct val="0"/>
        </a:spcBef>
        <a:buNone/>
        <a:defRPr lang="en-US" sz="6000" kern="1200">
          <a:solidFill>
            <a:schemeClr val="tx1"/>
          </a:solidFill>
          <a:latin typeface="Lato Bold"/>
          <a:ea typeface="+mj-ea"/>
          <a:cs typeface="Lato Bold"/>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Lato Light"/>
          <a:ea typeface="+mn-ea"/>
          <a:cs typeface="Lato Light"/>
        </a:defRPr>
      </a:lvl1pPr>
      <a:lvl2pPr marL="914217" indent="0" algn="l" defTabSz="1828434"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Lato Light"/>
          <a:ea typeface="+mn-ea"/>
          <a:cs typeface="Lato Light"/>
        </a:defRPr>
      </a:lvl2pPr>
      <a:lvl3pPr marL="1828434" indent="0" algn="l" defTabSz="1828434"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Lato Light"/>
          <a:ea typeface="+mn-ea"/>
          <a:cs typeface="Lato Light"/>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Lato Light"/>
          <a:ea typeface="+mn-ea"/>
          <a:cs typeface="Lato Light"/>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Lato Light"/>
          <a:ea typeface="+mn-ea"/>
          <a:cs typeface="Lato Light"/>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9931898C-D265-40A0-B416-88CF9F45DE88}"/>
              </a:ext>
            </a:extLst>
          </p:cNvPr>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28D2F929-86EA-4816-A02F-4656101126A7}"/>
              </a:ext>
            </a:extLst>
          </p:cNvPr>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a:extLst>
              <a:ext uri="{FF2B5EF4-FFF2-40B4-BE49-F238E27FC236}">
                <a16:creationId xmlns:a16="http://schemas.microsoft.com/office/drawing/2014/main" id="{196E8251-9E9F-48CC-8316-CBA674BB250A}"/>
              </a:ext>
            </a:extLst>
          </p:cNvPr>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pPr defTabSz="1828343"/>
            <a:fld id="{B0D8BAF3-722F-4408-BAD3-8974DC8EBE0A}" type="datetimeFigureOut">
              <a:rPr lang="en-GB" smtClean="0">
                <a:solidFill>
                  <a:prstClr val="black">
                    <a:tint val="75000"/>
                  </a:prstClr>
                </a:solidFill>
              </a:rPr>
              <a:pPr defTabSz="1828343"/>
              <a:t>27/09/2021</a:t>
            </a:fld>
            <a:endParaRPr lang="en-GB">
              <a:solidFill>
                <a:prstClr val="black">
                  <a:tint val="75000"/>
                </a:prstClr>
              </a:solidFill>
            </a:endParaRPr>
          </a:p>
        </p:txBody>
      </p:sp>
      <p:sp>
        <p:nvSpPr>
          <p:cNvPr id="5" name="Zástupný objekt pre pätu 4">
            <a:extLst>
              <a:ext uri="{FF2B5EF4-FFF2-40B4-BE49-F238E27FC236}">
                <a16:creationId xmlns:a16="http://schemas.microsoft.com/office/drawing/2014/main" id="{958C0F65-0521-4083-BD64-BAFA603A00E3}"/>
              </a:ext>
            </a:extLst>
          </p:cNvPr>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pPr defTabSz="1828343"/>
            <a:endParaRPr lang="en-GB">
              <a:solidFill>
                <a:prstClr val="black">
                  <a:tint val="75000"/>
                </a:prstClr>
              </a:solidFill>
            </a:endParaRPr>
          </a:p>
        </p:txBody>
      </p:sp>
      <p:sp>
        <p:nvSpPr>
          <p:cNvPr id="6" name="Zástupný objekt pre číslo snímky 5">
            <a:extLst>
              <a:ext uri="{FF2B5EF4-FFF2-40B4-BE49-F238E27FC236}">
                <a16:creationId xmlns:a16="http://schemas.microsoft.com/office/drawing/2014/main" id="{DEFC63CB-6A53-4A7D-9706-C795DD9F43F9}"/>
              </a:ext>
            </a:extLst>
          </p:cNvPr>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pPr defTabSz="1828343"/>
            <a:fld id="{90624D13-6BB7-49D6-9F12-DB68B675BC38}" type="slidenum">
              <a:rPr lang="en-GB" smtClean="0">
                <a:solidFill>
                  <a:prstClr val="black">
                    <a:tint val="75000"/>
                  </a:prstClr>
                </a:solidFill>
              </a:rPr>
              <a:pPr defTabSz="1828343"/>
              <a:t>‹#›</a:t>
            </a:fld>
            <a:endParaRPr lang="en-GB">
              <a:solidFill>
                <a:prstClr val="black">
                  <a:tint val="75000"/>
                </a:prstClr>
              </a:solidFill>
            </a:endParaRPr>
          </a:p>
        </p:txBody>
      </p:sp>
    </p:spTree>
    <p:extLst>
      <p:ext uri="{BB962C8B-B14F-4D97-AF65-F5344CB8AC3E}">
        <p14:creationId xmlns:p14="http://schemas.microsoft.com/office/powerpoint/2010/main" val="102823388"/>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Lst>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slov-lex.sk/pravne-predpisy/SK/ZZ/2009/7/20170101#prilohy"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slov-lex.sk/pravne-predpisy/SK/ZZ/2009/7/20170101#prilohy" TargetMode="External"/><Relationship Id="rId2" Type="http://schemas.openxmlformats.org/officeDocument/2006/relationships/hyperlink" Target="https://www.epi.sk/zz/2009-7#prilohy"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lov-lex.sk/pravne-predpisy/SK/ZZ/2008/448/20191001#prilohy.priloha-priloha_c_3_k_zakonu_c_448_2008_z_z.op-odrazka_a"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employment.gov.sk/sk/rodina-socialna-pomoc/tazke-zdravotne-postihnutie/penazne-prispevky/szm-nasobky.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35111" y="3753549"/>
            <a:ext cx="20373103" cy="5197402"/>
          </a:xfrm>
        </p:spPr>
        <p:txBody>
          <a:bodyPr anchor="t">
            <a:noAutofit/>
          </a:bodyPr>
          <a:lstStyle/>
          <a:p>
            <a:pPr fontAlgn="base"/>
            <a:br>
              <a:rPr lang="sk-SK" sz="3999" dirty="0">
                <a:latin typeface="Arial" panose="020B0604020202020204" pitchFamily="34" charset="0"/>
                <a:cs typeface="Arial" panose="020B0604020202020204" pitchFamily="34" charset="0"/>
              </a:rPr>
            </a:br>
            <a:br>
              <a:rPr lang="sk-SK" sz="3999" dirty="0">
                <a:latin typeface="Arial" panose="020B0604020202020204" pitchFamily="34" charset="0"/>
                <a:cs typeface="Arial" panose="020B0604020202020204" pitchFamily="34" charset="0"/>
              </a:rPr>
            </a:br>
            <a:r>
              <a:rPr lang="sk-SK" sz="8798" b="1" dirty="0">
                <a:latin typeface="Lato Black"/>
              </a:rPr>
              <a:t>Práva pacientov</a:t>
            </a:r>
            <a:br>
              <a:rPr lang="sk-SK" sz="8798" dirty="0">
                <a:latin typeface="Lato Black"/>
              </a:rPr>
            </a:br>
            <a:br>
              <a:rPr lang="sk-SK" sz="8798" dirty="0">
                <a:latin typeface="Lato Black"/>
              </a:rPr>
            </a:br>
            <a:r>
              <a:rPr lang="sk-SK" sz="4400" dirty="0">
                <a:latin typeface="Lato Black"/>
              </a:rPr>
              <a:t>ZOGO</a:t>
            </a:r>
            <a:br>
              <a:rPr lang="sk-SK" sz="8798" dirty="0"/>
            </a:br>
            <a:endParaRPr lang="sk-SK" sz="8798" b="1" dirty="0">
              <a:latin typeface="Arial" panose="020B0604020202020204" pitchFamily="34" charset="0"/>
              <a:cs typeface="Arial" panose="020B0604020202020204" pitchFamily="34" charset="0"/>
            </a:endParaRPr>
          </a:p>
        </p:txBody>
      </p:sp>
      <p:sp>
        <p:nvSpPr>
          <p:cNvPr id="7" name="Rectangle 6"/>
          <p:cNvSpPr/>
          <p:nvPr/>
        </p:nvSpPr>
        <p:spPr>
          <a:xfrm>
            <a:off x="11771479" y="11517572"/>
            <a:ext cx="12185652" cy="1200072"/>
          </a:xfrm>
          <a:prstGeom prst="rect">
            <a:avLst/>
          </a:prstGeom>
        </p:spPr>
        <p:txBody>
          <a:bodyPr>
            <a:spAutoFit/>
          </a:bodyPr>
          <a:lstStyle/>
          <a:p>
            <a:pPr algn="r" defTabSz="1827887"/>
            <a:endParaRPr lang="sk-SK" sz="3599" b="1" dirty="0">
              <a:solidFill>
                <a:srgbClr val="000000"/>
              </a:solidFill>
              <a:latin typeface="Arial" panose="020B0604020202020204" pitchFamily="34" charset="0"/>
              <a:cs typeface="Arial" panose="020B0604020202020204" pitchFamily="34" charset="0"/>
            </a:endParaRPr>
          </a:p>
          <a:p>
            <a:pPr algn="r" defTabSz="1827887"/>
            <a:endParaRPr lang="sk-SK" sz="3599" b="1" dirty="0">
              <a:solidFill>
                <a:srgbClr val="409C60"/>
              </a:solidFill>
              <a:latin typeface="Arial" panose="020B0604020202020204" pitchFamily="34" charset="0"/>
              <a:cs typeface="Arial" panose="020B0604020202020204" pitchFamily="34" charset="0"/>
            </a:endParaRPr>
          </a:p>
        </p:txBody>
      </p:sp>
      <p:sp>
        <p:nvSpPr>
          <p:cNvPr id="5" name="Podnadpis 4">
            <a:extLst>
              <a:ext uri="{FF2B5EF4-FFF2-40B4-BE49-F238E27FC236}">
                <a16:creationId xmlns:a16="http://schemas.microsoft.com/office/drawing/2014/main" id="{3654280D-193E-4F63-AA2B-8FC1C3197760}"/>
              </a:ext>
            </a:extLst>
          </p:cNvPr>
          <p:cNvSpPr>
            <a:spLocks noGrp="1"/>
          </p:cNvSpPr>
          <p:nvPr>
            <p:ph type="subTitle" idx="1"/>
          </p:nvPr>
        </p:nvSpPr>
        <p:spPr>
          <a:xfrm>
            <a:off x="3047206" y="7929983"/>
            <a:ext cx="18283238" cy="3310662"/>
          </a:xfrm>
        </p:spPr>
        <p:txBody>
          <a:bodyPr/>
          <a:lstStyle/>
          <a:p>
            <a:pPr defTabSz="1827887"/>
            <a:endParaRPr lang="sk-SK" b="1" spc="-2" dirty="0">
              <a:solidFill>
                <a:srgbClr val="006600"/>
              </a:solidFill>
              <a:latin typeface="Lato Black"/>
              <a:cs typeface="Arial" panose="020B0604020202020204" pitchFamily="34" charset="0"/>
            </a:endParaRPr>
          </a:p>
          <a:p>
            <a:pPr defTabSz="1827887"/>
            <a:endParaRPr lang="en-US" dirty="0">
              <a:solidFill>
                <a:srgbClr val="006600"/>
              </a:solidFill>
              <a:latin typeface="Lato Light"/>
              <a:cs typeface="Arial" panose="020B0604020202020204" pitchFamily="34" charset="0"/>
            </a:endParaRPr>
          </a:p>
          <a:p>
            <a:pPr defTabSz="1827887"/>
            <a:r>
              <a:rPr lang="sk-SK" b="1" dirty="0">
                <a:solidFill>
                  <a:prstClr val="black"/>
                </a:solidFill>
                <a:latin typeface="Lato Black"/>
                <a:cs typeface="Arial" panose="020B0604020202020204" pitchFamily="34" charset="0"/>
              </a:rPr>
              <a:t>JUDr. Katarína Fedorová, PhD., LL.M.</a:t>
            </a:r>
          </a:p>
          <a:p>
            <a:endParaRPr lang="en-GB" dirty="0"/>
          </a:p>
        </p:txBody>
      </p:sp>
    </p:spTree>
    <p:extLst>
      <p:ext uri="{BB962C8B-B14F-4D97-AF65-F5344CB8AC3E}">
        <p14:creationId xmlns:p14="http://schemas.microsoft.com/office/powerpoint/2010/main" val="3873573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8186867"/>
          </a:xfrm>
          <a:prstGeom prst="rect">
            <a:avLst/>
          </a:prstGeom>
          <a:noFill/>
        </p:spPr>
        <p:txBody>
          <a:bodyPr wrap="square" lIns="182889" tIns="91445" rIns="182889" bIns="91445" rtlCol="0">
            <a:spAutoFit/>
          </a:bodyPr>
          <a:lstStyle/>
          <a:p>
            <a:pPr algn="just"/>
            <a:r>
              <a:rPr lang="sk-SK" sz="4000" dirty="0">
                <a:cs typeface="Lato Light"/>
              </a:rPr>
              <a:t>V minulosti som si požiadala o namontovanie zdvíhacej plošiny. Mali sme dobré skúsenosti s firmou </a:t>
            </a:r>
            <a:r>
              <a:rPr lang="sk-SK" sz="4000" dirty="0" err="1">
                <a:cs typeface="Lato Light"/>
              </a:rPr>
              <a:t>Velcon</a:t>
            </a:r>
            <a:r>
              <a:rPr lang="sk-SK" sz="4000" dirty="0">
                <a:cs typeface="Lato Light"/>
              </a:rPr>
              <a:t>, bolo nám to dobre namontované a samotná plošina preplatená. (predtým sme si však museli spraviť k plošine konštrukciu na vlastné náklady.) </a:t>
            </a:r>
          </a:p>
          <a:p>
            <a:pPr algn="just"/>
            <a:endParaRPr lang="sk-SK" sz="4000" dirty="0">
              <a:cs typeface="Lato Light"/>
            </a:endParaRPr>
          </a:p>
          <a:p>
            <a:pPr algn="just"/>
            <a:r>
              <a:rPr lang="sk-SK" sz="4000" dirty="0">
                <a:cs typeface="Lato Light"/>
              </a:rPr>
              <a:t>K plošine však neviedol chodník, (bola osadená v zadnej často domu), a preto bolo potrebné k nej vybudovať chodník. Známa nám poradila, že nám to môže byť preplatené. Moja mama šla na sociálnu poisťovňu a tam jej bolo povedané, že ak chodník vybudujeme, potom má prísť. Zavolali sme si firmu, ktorá nám chodník spravila, mama šla na sociálne, no tam jej povedali, že mala prísť ešte predtým ako sa chodník začal stavať s potrebnými tlačivami. Dopadlo to tak, že sme s tým nepochodili a išlo to na naše vlastné náklady. Bolo to už dávnejšie, tak to už neriešime, len sa chcem opýtať, v prípade, ak by sa niečo podobne opakovalo, aký je postup? </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Úprava domu a bytu  </a:t>
            </a:r>
            <a:endParaRPr lang="en-US" sz="2800" dirty="0">
              <a:latin typeface="Lato Black"/>
              <a:cs typeface="Lato Light"/>
            </a:endParaRPr>
          </a:p>
        </p:txBody>
      </p:sp>
    </p:spTree>
    <p:extLst>
      <p:ext uri="{BB962C8B-B14F-4D97-AF65-F5344CB8AC3E}">
        <p14:creationId xmlns:p14="http://schemas.microsoft.com/office/powerpoint/2010/main" val="3536113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586905"/>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65720" y="8274799"/>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09391"/>
            <a:ext cx="20324298" cy="1415782"/>
          </a:xfrm>
          <a:prstGeom prst="rect">
            <a:avLst/>
          </a:prstGeom>
          <a:noFill/>
        </p:spPr>
        <p:txBody>
          <a:bodyPr wrap="square" lIns="182889" tIns="91445" rIns="182889" bIns="91445" rtlCol="0">
            <a:spAutoFit/>
          </a:bodyPr>
          <a:lstStyle/>
          <a:p>
            <a:pPr algn="just"/>
            <a:r>
              <a:rPr lang="sk-SK" sz="4000" dirty="0">
                <a:cs typeface="Lato Light"/>
              </a:rPr>
              <a:t>Slúži na to, aby sa byt, dom alebo garáž stali bezbariérovými. Žiadateľ musí mať v byte alebo dome trvalý pobyt, ak ide o garáž, musí byť jej vlastníkom. </a:t>
            </a:r>
            <a:endParaRPr lang="id-ID" sz="4000" dirty="0">
              <a:latin typeface="Lato Light"/>
              <a:cs typeface="Lato Light"/>
            </a:endParaRPr>
          </a:p>
        </p:txBody>
      </p:sp>
      <p:sp>
        <p:nvSpPr>
          <p:cNvPr id="50" name="TextBox 49"/>
          <p:cNvSpPr txBox="1"/>
          <p:nvPr/>
        </p:nvSpPr>
        <p:spPr>
          <a:xfrm>
            <a:off x="2779776" y="5301349"/>
            <a:ext cx="20324298" cy="2031335"/>
          </a:xfrm>
          <a:prstGeom prst="rect">
            <a:avLst/>
          </a:prstGeom>
          <a:noFill/>
        </p:spPr>
        <p:txBody>
          <a:bodyPr wrap="square" lIns="182889" tIns="91445" rIns="182889" bIns="91445" rtlCol="0">
            <a:spAutoFit/>
          </a:bodyPr>
          <a:lstStyle/>
          <a:p>
            <a:pPr algn="just"/>
            <a:r>
              <a:rPr lang="sk-SK" sz="4000" dirty="0">
                <a:cs typeface="Lato Light"/>
              </a:rPr>
              <a:t>Z príspevku sa môže zabezpečiť úprava existujúceho zariadenia bytu, domu, garáže, nie však vybudovanie nového objektu alebo zariadenia – možné prestavať kúpeľňu na bezbariérovú (napríklad rozšírením dverí), nie vybudovať novú. </a:t>
            </a:r>
            <a:endParaRPr lang="id-ID" sz="4000" dirty="0">
              <a:cs typeface="Lato Light"/>
            </a:endParaRPr>
          </a:p>
        </p:txBody>
      </p:sp>
      <p:sp>
        <p:nvSpPr>
          <p:cNvPr id="52" name="TextBox 51"/>
          <p:cNvSpPr txBox="1"/>
          <p:nvPr/>
        </p:nvSpPr>
        <p:spPr>
          <a:xfrm>
            <a:off x="2773323" y="8033633"/>
            <a:ext cx="20196282" cy="1415782"/>
          </a:xfrm>
          <a:prstGeom prst="rect">
            <a:avLst/>
          </a:prstGeom>
          <a:noFill/>
        </p:spPr>
        <p:txBody>
          <a:bodyPr wrap="square" lIns="182889" tIns="91445" rIns="182889" bIns="91445" rtlCol="0">
            <a:spAutoFit/>
          </a:bodyPr>
          <a:lstStyle/>
          <a:p>
            <a:pPr algn="just"/>
            <a:r>
              <a:rPr lang="sk-SK" sz="4000" dirty="0">
                <a:cs typeface="Lato Light"/>
              </a:rPr>
              <a:t>Príspevok sa neposkytne, ak osoba s ŤZP dokáže prekonať bariéry v týchto priestoroch za pomoci zdravotníckych pomôcok, ktoré prepláca zdravotná poisťovňa.</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20232395" cy="1938992"/>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Príspevok na úpravu bytu, domu, garáže</a:t>
            </a:r>
          </a:p>
          <a:p>
            <a:pPr>
              <a:lnSpc>
                <a:spcPct val="120000"/>
              </a:lnSpc>
            </a:pPr>
            <a:endParaRPr lang="en-US" sz="2800" dirty="0">
              <a:latin typeface="Lato Black"/>
              <a:cs typeface="Lato Light"/>
            </a:endParaRPr>
          </a:p>
        </p:txBody>
      </p:sp>
      <p:sp>
        <p:nvSpPr>
          <p:cNvPr id="2" name="Ovál 1"/>
          <p:cNvSpPr/>
          <p:nvPr/>
        </p:nvSpPr>
        <p:spPr>
          <a:xfrm>
            <a:off x="1565720" y="10354884"/>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852928" y="10150364"/>
            <a:ext cx="20251146" cy="1323439"/>
          </a:xfrm>
          <a:prstGeom prst="rect">
            <a:avLst/>
          </a:prstGeom>
          <a:noFill/>
        </p:spPr>
        <p:txBody>
          <a:bodyPr wrap="square" rtlCol="0">
            <a:spAutoFit/>
          </a:bodyPr>
          <a:lstStyle/>
          <a:p>
            <a:pPr algn="just"/>
            <a:r>
              <a:rPr lang="sk-SK" sz="4000" b="1" dirty="0">
                <a:cs typeface="Lato Light"/>
              </a:rPr>
              <a:t>S realizáciou úprav je možné začať až na základe právoplatného rozhodnutia úradu práce o priznaní peňažného príspevku.</a:t>
            </a:r>
            <a:endParaRPr lang="sk-SK" sz="4000" b="1" dirty="0"/>
          </a:p>
        </p:txBody>
      </p:sp>
    </p:spTree>
    <p:extLst>
      <p:ext uri="{BB962C8B-B14F-4D97-AF65-F5344CB8AC3E}">
        <p14:creationId xmlns:p14="http://schemas.microsoft.com/office/powerpoint/2010/main" val="173598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2646889"/>
          </a:xfrm>
          <a:prstGeom prst="rect">
            <a:avLst/>
          </a:prstGeom>
          <a:noFill/>
        </p:spPr>
        <p:txBody>
          <a:bodyPr wrap="square" lIns="182889" tIns="91445" rIns="182889" bIns="91445" rtlCol="0">
            <a:spAutoFit/>
          </a:bodyPr>
          <a:lstStyle/>
          <a:p>
            <a:pPr algn="just"/>
            <a:r>
              <a:rPr lang="sk-SK" sz="4000" dirty="0">
                <a:cs typeface="Lato Light"/>
              </a:rPr>
              <a:t>Ak niekoho z rodiny postihne zdravotný problém (napr. náhla mozgová príhoda), ako zistím, na aké zdravotné pomôcky mám nárok? Totiž stalo sa mi to (manžel ochorel) a pýtali sa ma, čo potrebujem, aké pomôcky a ani som nevedela, čo všetko si môžem žiadať. Existuje nejaký súpis pomôcok, ktoré si pri určitej diagnóze môžem vyžiadať?</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Pomôcka  </a:t>
            </a:r>
            <a:endParaRPr lang="en-US" sz="2800" dirty="0">
              <a:latin typeface="Lato Black"/>
              <a:cs typeface="Lato Light"/>
            </a:endParaRPr>
          </a:p>
        </p:txBody>
      </p:sp>
    </p:spTree>
    <p:extLst>
      <p:ext uri="{BB962C8B-B14F-4D97-AF65-F5344CB8AC3E}">
        <p14:creationId xmlns:p14="http://schemas.microsoft.com/office/powerpoint/2010/main" val="388005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796579"/>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47035" y="8976804"/>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98970"/>
            <a:ext cx="20379162" cy="2031335"/>
          </a:xfrm>
          <a:prstGeom prst="rect">
            <a:avLst/>
          </a:prstGeom>
          <a:noFill/>
        </p:spPr>
        <p:txBody>
          <a:bodyPr wrap="square" lIns="182889" tIns="91445" rIns="182889" bIns="91445" rtlCol="0">
            <a:spAutoFit/>
          </a:bodyPr>
          <a:lstStyle/>
          <a:p>
            <a:pPr algn="just"/>
            <a:r>
              <a:rPr lang="sk-SK" sz="4000" b="1" dirty="0">
                <a:cs typeface="Lato Light"/>
              </a:rPr>
              <a:t>Pomôcka – </a:t>
            </a:r>
            <a:r>
              <a:rPr lang="sk-SK" sz="4000" dirty="0">
                <a:cs typeface="Lato Light"/>
              </a:rPr>
              <a:t>vec alebo zariadenie, ktoré umožňujú ťažko zdravotne postihnutému vykonávať činnosti spojené so starostlivosťou o seba alebo svoju domácnosť, ktoré by inak nemohol vykonávať alebo by mu išli len veľmi ťažko.</a:t>
            </a:r>
            <a:endParaRPr lang="id-ID" sz="4000" dirty="0">
              <a:latin typeface="Lato Light"/>
              <a:cs typeface="Lato Light"/>
            </a:endParaRPr>
          </a:p>
        </p:txBody>
      </p:sp>
      <p:sp>
        <p:nvSpPr>
          <p:cNvPr id="50" name="TextBox 49"/>
          <p:cNvSpPr txBox="1"/>
          <p:nvPr/>
        </p:nvSpPr>
        <p:spPr>
          <a:xfrm>
            <a:off x="2779776" y="5714362"/>
            <a:ext cx="20379162" cy="3262442"/>
          </a:xfrm>
          <a:prstGeom prst="rect">
            <a:avLst/>
          </a:prstGeom>
          <a:noFill/>
        </p:spPr>
        <p:txBody>
          <a:bodyPr wrap="square" lIns="182889" tIns="91445" rIns="182889" bIns="91445" rtlCol="0">
            <a:spAutoFit/>
          </a:bodyPr>
          <a:lstStyle/>
          <a:p>
            <a:pPr algn="just"/>
            <a:r>
              <a:rPr lang="sk-SK" sz="4000" b="1" dirty="0">
                <a:cs typeface="Lato Light"/>
              </a:rPr>
              <a:t>Pomôcky, na ktoré môže zdravotne postihnutému prispieť štát </a:t>
            </a:r>
            <a:r>
              <a:rPr lang="sk-SK" sz="4000" dirty="0">
                <a:cs typeface="Lato Light"/>
              </a:rPr>
              <a:t>– Opatrenie MPSVaR (zoznam pomôcok na zmiernenie alebo prekonanie sociálnych dôsledkov ťažkého zdravotného postihnutia). </a:t>
            </a:r>
            <a:r>
              <a:rPr lang="sk-SK" sz="4000" b="1" dirty="0">
                <a:cs typeface="Lato Light"/>
              </a:rPr>
              <a:t>Len ak sa pomôcka neposkytuje ani nepožičiava na základe verejného zdravotného poistenia</a:t>
            </a:r>
            <a:r>
              <a:rPr lang="sk-SK" sz="4000" dirty="0">
                <a:cs typeface="Lato Light"/>
              </a:rPr>
              <a:t>, s výnimkou druhého mechanického vozíka, druhého elektrického vozíka alebo druhého načúvacieho aparátu. </a:t>
            </a:r>
            <a:endParaRPr lang="id-ID" sz="4000" dirty="0">
              <a:cs typeface="Lato Light"/>
            </a:endParaRPr>
          </a:p>
        </p:txBody>
      </p:sp>
      <p:sp>
        <p:nvSpPr>
          <p:cNvPr id="52" name="TextBox 51"/>
          <p:cNvSpPr txBox="1"/>
          <p:nvPr/>
        </p:nvSpPr>
        <p:spPr>
          <a:xfrm>
            <a:off x="2779776" y="8976804"/>
            <a:ext cx="20379162" cy="1415782"/>
          </a:xfrm>
          <a:prstGeom prst="rect">
            <a:avLst/>
          </a:prstGeom>
          <a:noFill/>
        </p:spPr>
        <p:txBody>
          <a:bodyPr wrap="square" lIns="182889" tIns="91445" rIns="182889" bIns="91445" rtlCol="0">
            <a:spAutoFit/>
          </a:bodyPr>
          <a:lstStyle/>
          <a:p>
            <a:pPr algn="just"/>
            <a:r>
              <a:rPr lang="sk-SK" sz="4000" b="1" dirty="0">
                <a:cs typeface="Lato Light"/>
              </a:rPr>
              <a:t>Výška príspevku </a:t>
            </a:r>
            <a:r>
              <a:rPr lang="sk-SK" sz="4000" dirty="0">
                <a:cs typeface="Lato Light"/>
              </a:rPr>
              <a:t>–</a:t>
            </a:r>
            <a:r>
              <a:rPr lang="sk-SK" sz="4000" b="1" dirty="0">
                <a:cs typeface="Lato Light"/>
              </a:rPr>
              <a:t> </a:t>
            </a:r>
            <a:r>
              <a:rPr lang="sk-SK" sz="4000" dirty="0">
                <a:cs typeface="Lato Light"/>
              </a:rPr>
              <a:t>percentuálna sadzbou v závislosti od ceny pomôcky a príjmu osoby s ŤZP, poskytuje sa po predložení dokladu o cene/kúpe pomôcky. </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327977" y="257943"/>
            <a:ext cx="2079283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Pomôcka – kúpa, výcvik, úprava</a:t>
            </a:r>
          </a:p>
        </p:txBody>
      </p:sp>
      <p:sp>
        <p:nvSpPr>
          <p:cNvPr id="2" name="Ovál 1"/>
          <p:cNvSpPr/>
          <p:nvPr/>
        </p:nvSpPr>
        <p:spPr>
          <a:xfrm>
            <a:off x="1565720" y="10635961"/>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0657665"/>
            <a:ext cx="20123130" cy="1323439"/>
          </a:xfrm>
          <a:prstGeom prst="rect">
            <a:avLst/>
          </a:prstGeom>
          <a:noFill/>
        </p:spPr>
        <p:txBody>
          <a:bodyPr wrap="square" rtlCol="0">
            <a:spAutoFit/>
          </a:bodyPr>
          <a:lstStyle/>
          <a:p>
            <a:pPr algn="just"/>
            <a:r>
              <a:rPr lang="sk-SK" sz="4000" b="1" dirty="0">
                <a:cs typeface="Lato Light"/>
              </a:rPr>
              <a:t>Max. 8 630,42 €. </a:t>
            </a:r>
            <a:r>
              <a:rPr lang="sk-SK" sz="4000" dirty="0">
                <a:cs typeface="Lato Light"/>
              </a:rPr>
              <a:t>Druhý mechanický vozík – max. 1 659,70 €, druhý elektrický vozík – max. 4 979,09 €, druhý načúvací aparát – max. 331,94 €. </a:t>
            </a:r>
            <a:endParaRPr lang="sk-SK" sz="4000" dirty="0"/>
          </a:p>
        </p:txBody>
      </p:sp>
    </p:spTree>
    <p:extLst>
      <p:ext uri="{BB962C8B-B14F-4D97-AF65-F5344CB8AC3E}">
        <p14:creationId xmlns:p14="http://schemas.microsoft.com/office/powerpoint/2010/main" val="335838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Príspevok na kúpu pomôcky  </a:t>
            </a:r>
            <a:endParaRPr lang="en-US" sz="2800" dirty="0">
              <a:latin typeface="Lato Black"/>
              <a:cs typeface="Lato Light"/>
            </a:endParaRPr>
          </a:p>
        </p:txBody>
      </p:sp>
      <p:pic>
        <p:nvPicPr>
          <p:cNvPr id="6" name="Picture 5">
            <a:extLst>
              <a:ext uri="{FF2B5EF4-FFF2-40B4-BE49-F238E27FC236}">
                <a16:creationId xmlns:a16="http://schemas.microsoft.com/office/drawing/2014/main" id="{32ADFED8-FFC3-4B88-B0E5-693E74891E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736" y="2763653"/>
            <a:ext cx="8759952" cy="8643153"/>
          </a:xfrm>
          <a:prstGeom prst="rect">
            <a:avLst/>
          </a:prstGeom>
        </p:spPr>
      </p:pic>
      <p:sp>
        <p:nvSpPr>
          <p:cNvPr id="2" name="TextBox 1">
            <a:extLst>
              <a:ext uri="{FF2B5EF4-FFF2-40B4-BE49-F238E27FC236}">
                <a16:creationId xmlns:a16="http://schemas.microsoft.com/office/drawing/2014/main" id="{AC5E4883-BE39-452E-9D4F-54F292169DCB}"/>
              </a:ext>
            </a:extLst>
          </p:cNvPr>
          <p:cNvSpPr txBox="1"/>
          <p:nvPr/>
        </p:nvSpPr>
        <p:spPr>
          <a:xfrm>
            <a:off x="1565721" y="11576304"/>
            <a:ext cx="17746407" cy="2062103"/>
          </a:xfrm>
          <a:prstGeom prst="rect">
            <a:avLst/>
          </a:prstGeom>
          <a:noFill/>
        </p:spPr>
        <p:txBody>
          <a:bodyPr wrap="square" rtlCol="0">
            <a:spAutoFit/>
          </a:bodyPr>
          <a:lstStyle/>
          <a:p>
            <a:r>
              <a:rPr lang="sk-SK" sz="3200" b="1" dirty="0"/>
              <a:t>Zoznam pomôcok – </a:t>
            </a:r>
            <a:r>
              <a:rPr lang="sk-SK" sz="3200" b="1" dirty="0">
                <a:hlinkClick r:id="rId3"/>
              </a:rPr>
              <a:t>Opatrenie MPSVaR č. 7/2009 </a:t>
            </a:r>
            <a:r>
              <a:rPr lang="sk-SK" sz="3200" b="1" dirty="0" err="1">
                <a:hlinkClick r:id="rId3"/>
              </a:rPr>
              <a:t>Z.z</a:t>
            </a:r>
            <a:r>
              <a:rPr lang="sk-SK" sz="3200" b="1" dirty="0">
                <a:hlinkClick r:id="rId3"/>
              </a:rPr>
              <a:t>. </a:t>
            </a:r>
            <a:endParaRPr lang="sk-SK" sz="3200" b="1" dirty="0"/>
          </a:p>
          <a:p>
            <a:r>
              <a:rPr lang="sk-SK" sz="3200" b="1" dirty="0"/>
              <a:t>Kategorizácia – min. raz ročne</a:t>
            </a:r>
          </a:p>
          <a:p>
            <a:r>
              <a:rPr lang="sk-SK" sz="3200" b="1" dirty="0"/>
              <a:t>Návrh – aj zástupca občianskeho združenia </a:t>
            </a:r>
          </a:p>
          <a:p>
            <a:endParaRPr lang="sk-SK" sz="3200" dirty="0"/>
          </a:p>
        </p:txBody>
      </p:sp>
    </p:spTree>
    <p:extLst>
      <p:ext uri="{BB962C8B-B14F-4D97-AF65-F5344CB8AC3E}">
        <p14:creationId xmlns:p14="http://schemas.microsoft.com/office/powerpoint/2010/main" val="405134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15764337" cy="1938992"/>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p>
          <a:p>
            <a:pPr>
              <a:lnSpc>
                <a:spcPct val="120000"/>
              </a:lnSpc>
            </a:pPr>
            <a:r>
              <a:rPr lang="sk-SK" sz="2800" dirty="0">
                <a:solidFill>
                  <a:schemeClr val="tx2"/>
                </a:solidFill>
                <a:latin typeface="Lato Black"/>
                <a:cs typeface="Lato Black"/>
              </a:rPr>
              <a:t>Príspevok na kúpu pomôcky </a:t>
            </a:r>
          </a:p>
          <a:p>
            <a:pPr>
              <a:lnSpc>
                <a:spcPct val="120000"/>
              </a:lnSpc>
            </a:pPr>
            <a:r>
              <a:rPr lang="sk-SK" sz="2800" dirty="0">
                <a:latin typeface="Lato Black"/>
                <a:hlinkClick r:id="rId2"/>
              </a:rPr>
              <a:t>https://www.epi.sk/zz/2009-7#prilohy</a:t>
            </a:r>
            <a:endParaRPr lang="en-US" sz="2800" dirty="0">
              <a:solidFill>
                <a:schemeClr val="tx2"/>
              </a:solidFill>
              <a:latin typeface="Lato Black"/>
              <a:cs typeface="Lato Black"/>
            </a:endParaRPr>
          </a:p>
        </p:txBody>
      </p:sp>
      <p:sp>
        <p:nvSpPr>
          <p:cNvPr id="2" name="Rectangle 1">
            <a:extLst>
              <a:ext uri="{FF2B5EF4-FFF2-40B4-BE49-F238E27FC236}">
                <a16:creationId xmlns:a16="http://schemas.microsoft.com/office/drawing/2014/main" id="{5FC4A2E9-46D0-4ACC-8CC9-DA6F002FE07F}"/>
              </a:ext>
            </a:extLst>
          </p:cNvPr>
          <p:cNvSpPr/>
          <p:nvPr/>
        </p:nvSpPr>
        <p:spPr>
          <a:xfrm>
            <a:off x="1565722" y="2728686"/>
            <a:ext cx="21294278" cy="6186309"/>
          </a:xfrm>
          <a:prstGeom prst="rect">
            <a:avLst/>
          </a:prstGeom>
        </p:spPr>
        <p:txBody>
          <a:bodyPr wrap="square">
            <a:spAutoFit/>
          </a:bodyPr>
          <a:lstStyle/>
          <a:p>
            <a:pPr marL="457200" indent="-457200" fontAlgn="base">
              <a:buFont typeface="Arial" panose="020B0604020202020204" pitchFamily="34" charset="0"/>
              <a:buChar char="•"/>
            </a:pPr>
            <a:r>
              <a:rPr lang="sk-SK" b="1" dirty="0"/>
              <a:t>Mechanický vozík,</a:t>
            </a:r>
            <a:r>
              <a:rPr lang="sk-SK" dirty="0"/>
              <a:t> jednoduchý kočík alebo špeciálne upravený kočík vrátane príslušenstva, ktorým je najmä fixačná vesta, popruh fixačný cez hrudník, pláštenka do dažďa, bezpečnostný bedrový pás, kolieska proti prevráteniu, chrániče na kolesá – max. zohľadňovaná suma z ceny pomôcky je 2 490 €.</a:t>
            </a:r>
          </a:p>
          <a:p>
            <a:pPr marL="457200" indent="-457200" fontAlgn="base">
              <a:buFont typeface="Arial" panose="020B0604020202020204" pitchFamily="34" charset="0"/>
              <a:buChar char="•"/>
            </a:pPr>
            <a:r>
              <a:rPr lang="sk-SK" b="1" dirty="0">
                <a:solidFill>
                  <a:srgbClr val="818181"/>
                </a:solidFill>
              </a:rPr>
              <a:t>Elektrický vozík</a:t>
            </a:r>
            <a:r>
              <a:rPr lang="sk-SK" dirty="0">
                <a:solidFill>
                  <a:srgbClr val="818181"/>
                </a:solidFill>
              </a:rPr>
              <a:t> vrátane príslušenstva, ktorým je najmä fixačná vesta, popruh fixačný cez hrudník, pláštenka do dažďa – </a:t>
            </a:r>
            <a:r>
              <a:rPr lang="pl-PL" dirty="0">
                <a:solidFill>
                  <a:srgbClr val="818181"/>
                </a:solidFill>
              </a:rPr>
              <a:t>max. zohľadňovaná suma z ceny pomôcky je </a:t>
            </a:r>
            <a:r>
              <a:rPr lang="sk-SK" dirty="0"/>
              <a:t>7 303 €.</a:t>
            </a:r>
          </a:p>
          <a:p>
            <a:pPr marL="457200" indent="-457200" fontAlgn="base">
              <a:buFont typeface="Arial" panose="020B0604020202020204" pitchFamily="34" charset="0"/>
              <a:buChar char="•"/>
            </a:pPr>
            <a:r>
              <a:rPr lang="sk-SK" b="1" dirty="0"/>
              <a:t>Špeciálne upravená stolička </a:t>
            </a:r>
            <a:r>
              <a:rPr lang="sk-SK" dirty="0"/>
              <a:t>(Pomôcka, ktorá umožňuje zabezpečovať si seba-obslužné úkony a úkony starostlivosti o domácnosť </a:t>
            </a:r>
            <a:r>
              <a:rPr lang="sk-SK" dirty="0">
                <a:solidFill>
                  <a:srgbClr val="818181"/>
                </a:solidFill>
              </a:rPr>
              <a:t>– </a:t>
            </a:r>
            <a:r>
              <a:rPr lang="pl-PL" dirty="0">
                <a:solidFill>
                  <a:srgbClr val="818181"/>
                </a:solidFill>
              </a:rPr>
              <a:t>max. zohľadňovaná suma z ceny pomôcky je 700 €.</a:t>
            </a:r>
          </a:p>
          <a:p>
            <a:pPr marL="457200" indent="-457200" fontAlgn="base">
              <a:buFont typeface="Arial" panose="020B0604020202020204" pitchFamily="34" charset="0"/>
              <a:buChar char="•"/>
            </a:pPr>
            <a:r>
              <a:rPr lang="sk-SK" b="1" dirty="0"/>
              <a:t>Automatická práčka </a:t>
            </a:r>
            <a:r>
              <a:rPr lang="sk-SK" dirty="0">
                <a:solidFill>
                  <a:srgbClr val="818181"/>
                </a:solidFill>
              </a:rPr>
              <a:t>– </a:t>
            </a:r>
            <a:r>
              <a:rPr lang="pl-PL" dirty="0">
                <a:solidFill>
                  <a:srgbClr val="818181"/>
                </a:solidFill>
              </a:rPr>
              <a:t>max. zohľadňovaná suma z ceny pomôcky</a:t>
            </a:r>
            <a:r>
              <a:rPr lang="sk-SK" b="1" dirty="0"/>
              <a:t> </a:t>
            </a:r>
            <a:r>
              <a:rPr lang="sk-SK" dirty="0"/>
              <a:t>300 €.</a:t>
            </a:r>
            <a:endParaRPr lang="sk-SK" b="1" dirty="0"/>
          </a:p>
          <a:p>
            <a:pPr marL="457200" indent="-457200" fontAlgn="base">
              <a:buFont typeface="Arial" panose="020B0604020202020204" pitchFamily="34" charset="0"/>
              <a:buChar char="•"/>
            </a:pPr>
            <a:r>
              <a:rPr lang="sk-SK" b="1" dirty="0"/>
              <a:t>Elektrický kuchynský mixér </a:t>
            </a:r>
            <a:r>
              <a:rPr lang="sk-SK" dirty="0">
                <a:solidFill>
                  <a:srgbClr val="818181"/>
                </a:solidFill>
              </a:rPr>
              <a:t>– </a:t>
            </a:r>
            <a:r>
              <a:rPr lang="pl-PL" dirty="0">
                <a:solidFill>
                  <a:srgbClr val="818181"/>
                </a:solidFill>
              </a:rPr>
              <a:t>max. zohľadňovaná suma z ceny pomôcky </a:t>
            </a:r>
            <a:r>
              <a:rPr lang="sk-SK" dirty="0"/>
              <a:t>60 €.</a:t>
            </a:r>
            <a:endParaRPr lang="sk-SK" b="1" dirty="0"/>
          </a:p>
          <a:p>
            <a:pPr marL="457200" indent="-457200" fontAlgn="base">
              <a:buFont typeface="Arial" panose="020B0604020202020204" pitchFamily="34" charset="0"/>
              <a:buChar char="•"/>
            </a:pPr>
            <a:endParaRPr lang="sk-SK" dirty="0">
              <a:solidFill>
                <a:srgbClr val="818181"/>
              </a:solidFill>
            </a:endParaRPr>
          </a:p>
          <a:p>
            <a:pPr fontAlgn="base"/>
            <a:r>
              <a:rPr lang="sk-SK" dirty="0">
                <a:solidFill>
                  <a:srgbClr val="818181"/>
                </a:solidFill>
                <a:latin typeface="Lato Light"/>
              </a:rPr>
              <a:t> </a:t>
            </a:r>
          </a:p>
        </p:txBody>
      </p:sp>
      <p:sp>
        <p:nvSpPr>
          <p:cNvPr id="3" name="Obdĺžnik 2"/>
          <p:cNvSpPr/>
          <p:nvPr/>
        </p:nvSpPr>
        <p:spPr>
          <a:xfrm>
            <a:off x="1565721" y="10317038"/>
            <a:ext cx="20118622" cy="1569660"/>
          </a:xfrm>
          <a:prstGeom prst="rect">
            <a:avLst/>
          </a:prstGeom>
        </p:spPr>
        <p:txBody>
          <a:bodyPr wrap="square">
            <a:spAutoFit/>
          </a:bodyPr>
          <a:lstStyle/>
          <a:p>
            <a:r>
              <a:rPr lang="sk-SK" sz="3200" b="1" dirty="0"/>
              <a:t>Zoznam pomôcok – </a:t>
            </a:r>
            <a:r>
              <a:rPr lang="sk-SK" sz="3200" b="1" dirty="0">
                <a:hlinkClick r:id="rId3"/>
              </a:rPr>
              <a:t>Opatrenie MPSVaR č. 7/2009 </a:t>
            </a:r>
            <a:r>
              <a:rPr lang="sk-SK" sz="3200" b="1" dirty="0" err="1">
                <a:hlinkClick r:id="rId3"/>
              </a:rPr>
              <a:t>Z.z</a:t>
            </a:r>
            <a:r>
              <a:rPr lang="sk-SK" sz="3200" b="1" dirty="0">
                <a:hlinkClick r:id="rId3"/>
              </a:rPr>
              <a:t>.   </a:t>
            </a:r>
            <a:endParaRPr lang="sk-SK" sz="3200" b="1" dirty="0"/>
          </a:p>
          <a:p>
            <a:r>
              <a:rPr lang="sk-SK" sz="3200" b="1" dirty="0"/>
              <a:t>Kategorizácia – min. raz ročne</a:t>
            </a:r>
          </a:p>
          <a:p>
            <a:r>
              <a:rPr lang="sk-SK" sz="3200" b="1" dirty="0"/>
              <a:t>Návrh – aj zástupca občianskeho združenia </a:t>
            </a:r>
          </a:p>
        </p:txBody>
      </p:sp>
    </p:spTree>
    <p:extLst>
      <p:ext uri="{BB962C8B-B14F-4D97-AF65-F5344CB8AC3E}">
        <p14:creationId xmlns:p14="http://schemas.microsoft.com/office/powerpoint/2010/main" val="297808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Príspevok na kúpu pomôcky </a:t>
            </a:r>
            <a:r>
              <a:rPr lang="pl-PL" sz="2800" b="1" dirty="0"/>
              <a:t>Príloha č. 10 k zákonu č. 447/2008 Z. z.</a:t>
            </a:r>
            <a:r>
              <a:rPr lang="sk-SK" sz="2800" dirty="0">
                <a:latin typeface="Lato Black"/>
                <a:cs typeface="Lato Light"/>
              </a:rPr>
              <a:t>  </a:t>
            </a:r>
            <a:endParaRPr lang="en-US" sz="2800" dirty="0">
              <a:latin typeface="Lato Black"/>
              <a:cs typeface="Lato Light"/>
            </a:endParaRPr>
          </a:p>
        </p:txBody>
      </p:sp>
      <p:pic>
        <p:nvPicPr>
          <p:cNvPr id="3" name="Picture 2">
            <a:extLst>
              <a:ext uri="{FF2B5EF4-FFF2-40B4-BE49-F238E27FC236}">
                <a16:creationId xmlns:a16="http://schemas.microsoft.com/office/drawing/2014/main" id="{C1FBC00B-8161-4773-93AF-2496E98A0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624" y="2965772"/>
            <a:ext cx="12300277" cy="7351267"/>
          </a:xfrm>
          <a:prstGeom prst="rect">
            <a:avLst/>
          </a:prstGeom>
        </p:spPr>
      </p:pic>
      <p:sp>
        <p:nvSpPr>
          <p:cNvPr id="6" name="Obdĺžnik 5"/>
          <p:cNvSpPr/>
          <p:nvPr/>
        </p:nvSpPr>
        <p:spPr>
          <a:xfrm>
            <a:off x="653142" y="10809513"/>
            <a:ext cx="18636343" cy="2308324"/>
          </a:xfrm>
          <a:prstGeom prst="rect">
            <a:avLst/>
          </a:prstGeom>
        </p:spPr>
        <p:txBody>
          <a:bodyPr wrap="square">
            <a:spAutoFit/>
          </a:bodyPr>
          <a:lstStyle/>
          <a:p>
            <a:pPr algn="just"/>
            <a:r>
              <a:rPr lang="sk-SK" b="1" dirty="0">
                <a:cs typeface="Lato Light"/>
              </a:rPr>
              <a:t>Výpočet:</a:t>
            </a:r>
          </a:p>
          <a:p>
            <a:pPr marL="571500" indent="-571500" algn="just">
              <a:buFont typeface="Arial" panose="020B0604020202020204" pitchFamily="34" charset="0"/>
              <a:buChar char="•"/>
            </a:pPr>
            <a:r>
              <a:rPr lang="sk-SK" dirty="0">
                <a:cs typeface="Lato Light"/>
              </a:rPr>
              <a:t>Mixér – 100 €, </a:t>
            </a:r>
            <a:r>
              <a:rPr lang="pl-PL" dirty="0">
                <a:solidFill>
                  <a:srgbClr val="818181"/>
                </a:solidFill>
              </a:rPr>
              <a:t>max. zohľadňovaná suma </a:t>
            </a:r>
            <a:r>
              <a:rPr lang="sk-SK" dirty="0"/>
              <a:t>60 € (90 % </a:t>
            </a:r>
            <a:r>
              <a:rPr lang="sk-SK" dirty="0">
                <a:cs typeface="Lato Light"/>
              </a:rPr>
              <a:t>–</a:t>
            </a:r>
            <a:r>
              <a:rPr lang="sk-SK" dirty="0"/>
              <a:t> 54 €), (70 % </a:t>
            </a:r>
            <a:r>
              <a:rPr lang="sk-SK" dirty="0">
                <a:cs typeface="Lato Light"/>
              </a:rPr>
              <a:t>–</a:t>
            </a:r>
            <a:r>
              <a:rPr lang="sk-SK" dirty="0"/>
              <a:t> 42 €)</a:t>
            </a:r>
          </a:p>
          <a:p>
            <a:pPr marL="571500" indent="-571500" algn="just">
              <a:buFont typeface="Arial" panose="020B0604020202020204" pitchFamily="34" charset="0"/>
              <a:buChar char="•"/>
            </a:pPr>
            <a:r>
              <a:rPr lang="sk-SK" dirty="0"/>
              <a:t>Špeciálne upravená stolička – 1500 €, </a:t>
            </a:r>
            <a:r>
              <a:rPr lang="pl-PL" dirty="0"/>
              <a:t>max. zohľadňovaná suma 700 € (95 % </a:t>
            </a:r>
            <a:r>
              <a:rPr lang="sk-SK" dirty="0">
                <a:cs typeface="Lato Light"/>
              </a:rPr>
              <a:t>–</a:t>
            </a:r>
            <a:r>
              <a:rPr lang="pl-PL" dirty="0"/>
              <a:t> 665 €, 70 % </a:t>
            </a:r>
            <a:r>
              <a:rPr lang="sk-SK" dirty="0">
                <a:cs typeface="Lato Light"/>
              </a:rPr>
              <a:t>–</a:t>
            </a:r>
            <a:r>
              <a:rPr lang="pl-PL" dirty="0"/>
              <a:t> 490 €)</a:t>
            </a:r>
            <a:endParaRPr lang="id-ID" dirty="0">
              <a:cs typeface="Lato Light"/>
            </a:endParaRPr>
          </a:p>
        </p:txBody>
      </p:sp>
    </p:spTree>
    <p:extLst>
      <p:ext uri="{BB962C8B-B14F-4D97-AF65-F5344CB8AC3E}">
        <p14:creationId xmlns:p14="http://schemas.microsoft.com/office/powerpoint/2010/main" val="3148420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1415782"/>
          </a:xfrm>
          <a:prstGeom prst="rect">
            <a:avLst/>
          </a:prstGeom>
          <a:noFill/>
        </p:spPr>
        <p:txBody>
          <a:bodyPr wrap="square" lIns="182889" tIns="91445" rIns="182889" bIns="91445" rtlCol="0">
            <a:spAutoFit/>
          </a:bodyPr>
          <a:lstStyle/>
          <a:p>
            <a:pPr algn="just"/>
            <a:r>
              <a:rPr lang="sk-SK" sz="4000" dirty="0">
                <a:cs typeface="Lato Light"/>
              </a:rPr>
              <a:t>Ak si ako osoba s ťažkým zdravotným postihnutím kúpim na vlastné náklady zdravotnícku pomôcku, mám nárok aspoň na časť preplatenia jej finančných nákladov?</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Zdravotnícke pomôcky   </a:t>
            </a:r>
            <a:endParaRPr lang="en-US" sz="2800" dirty="0">
              <a:latin typeface="Lato Black"/>
              <a:cs typeface="Lato Light"/>
            </a:endParaRPr>
          </a:p>
        </p:txBody>
      </p:sp>
    </p:spTree>
    <p:extLst>
      <p:ext uri="{BB962C8B-B14F-4D97-AF65-F5344CB8AC3E}">
        <p14:creationId xmlns:p14="http://schemas.microsoft.com/office/powerpoint/2010/main" val="425485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Zdravotnícke pomôcky   </a:t>
            </a:r>
            <a:endParaRPr lang="en-US" sz="2800" dirty="0">
              <a:latin typeface="Lato Black"/>
              <a:cs typeface="Lato Light"/>
            </a:endParaRPr>
          </a:p>
        </p:txBody>
      </p:sp>
      <p:pic>
        <p:nvPicPr>
          <p:cNvPr id="3" name="Obrázok 2">
            <a:extLst>
              <a:ext uri="{FF2B5EF4-FFF2-40B4-BE49-F238E27FC236}">
                <a16:creationId xmlns:a16="http://schemas.microsoft.com/office/drawing/2014/main" id="{98A7FC40-6221-48F8-B03D-49F72D1EB3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721" y="2499639"/>
            <a:ext cx="18764250" cy="10308526"/>
          </a:xfrm>
          <a:prstGeom prst="rect">
            <a:avLst/>
          </a:prstGeom>
        </p:spPr>
      </p:pic>
    </p:spTree>
    <p:extLst>
      <p:ext uri="{BB962C8B-B14F-4D97-AF65-F5344CB8AC3E}">
        <p14:creationId xmlns:p14="http://schemas.microsoft.com/office/powerpoint/2010/main" val="3220303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Zdravotnícke pomôcky   </a:t>
            </a:r>
            <a:endParaRPr lang="en-US" sz="2800" dirty="0">
              <a:latin typeface="Lato Black"/>
              <a:cs typeface="Lato Light"/>
            </a:endParaRPr>
          </a:p>
        </p:txBody>
      </p:sp>
      <p:pic>
        <p:nvPicPr>
          <p:cNvPr id="4" name="Obrázok 3">
            <a:extLst>
              <a:ext uri="{FF2B5EF4-FFF2-40B4-BE49-F238E27FC236}">
                <a16:creationId xmlns:a16="http://schemas.microsoft.com/office/drawing/2014/main" id="{D712B3E5-0EB0-402B-983B-2620ECABC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18" y="2916592"/>
            <a:ext cx="21262507" cy="6026633"/>
          </a:xfrm>
          <a:prstGeom prst="rect">
            <a:avLst/>
          </a:prstGeom>
        </p:spPr>
      </p:pic>
    </p:spTree>
    <p:extLst>
      <p:ext uri="{BB962C8B-B14F-4D97-AF65-F5344CB8AC3E}">
        <p14:creationId xmlns:p14="http://schemas.microsoft.com/office/powerpoint/2010/main" val="14686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Opatrovanie a osobná asistencia</a:t>
            </a:r>
            <a:endParaRPr lang="en-US" sz="2800" dirty="0">
              <a:latin typeface="Lato Black"/>
              <a:cs typeface="Lato Light"/>
            </a:endParaRPr>
          </a:p>
        </p:txBody>
      </p:sp>
      <p:sp>
        <p:nvSpPr>
          <p:cNvPr id="2" name="Rectangle 1">
            <a:extLst>
              <a:ext uri="{FF2B5EF4-FFF2-40B4-BE49-F238E27FC236}">
                <a16:creationId xmlns:a16="http://schemas.microsoft.com/office/drawing/2014/main" id="{5FC4A2E9-46D0-4ACC-8CC9-DA6F002FE07F}"/>
              </a:ext>
            </a:extLst>
          </p:cNvPr>
          <p:cNvSpPr/>
          <p:nvPr/>
        </p:nvSpPr>
        <p:spPr>
          <a:xfrm>
            <a:off x="1565722" y="2871216"/>
            <a:ext cx="20014118" cy="1938992"/>
          </a:xfrm>
          <a:prstGeom prst="rect">
            <a:avLst/>
          </a:prstGeom>
        </p:spPr>
        <p:txBody>
          <a:bodyPr wrap="square">
            <a:spAutoFit/>
          </a:bodyPr>
          <a:lstStyle/>
          <a:p>
            <a:r>
              <a:rPr lang="sk-SK" sz="4000" dirty="0"/>
              <a:t>Som  invalidný dôchodca a poberá na mňa </a:t>
            </a:r>
            <a:r>
              <a:rPr lang="sk-SK" sz="4000" dirty="0" err="1"/>
              <a:t>opatrovné</a:t>
            </a:r>
            <a:r>
              <a:rPr lang="sk-SK" sz="4000" dirty="0"/>
              <a:t> rodič. Ak by som chcel mať osobného asistenta (priateľku), prejde to </a:t>
            </a:r>
            <a:r>
              <a:rPr lang="sk-SK" sz="4000" dirty="0" err="1"/>
              <a:t>opatrovné</a:t>
            </a:r>
            <a:r>
              <a:rPr lang="sk-SK" sz="4000" dirty="0"/>
              <a:t> na neho? Alebo môžem mať aj aj?</a:t>
            </a:r>
          </a:p>
          <a:p>
            <a:endParaRPr lang="sk-SK" sz="4000" dirty="0"/>
          </a:p>
        </p:txBody>
      </p:sp>
    </p:spTree>
    <p:extLst>
      <p:ext uri="{BB962C8B-B14F-4D97-AF65-F5344CB8AC3E}">
        <p14:creationId xmlns:p14="http://schemas.microsoft.com/office/powerpoint/2010/main" val="68189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6340207"/>
          </a:xfrm>
          <a:prstGeom prst="rect">
            <a:avLst/>
          </a:prstGeom>
          <a:noFill/>
        </p:spPr>
        <p:txBody>
          <a:bodyPr wrap="square" lIns="182889" tIns="91445" rIns="182889" bIns="91445" rtlCol="0">
            <a:spAutoFit/>
          </a:bodyPr>
          <a:lstStyle/>
          <a:p>
            <a:pPr algn="just"/>
            <a:r>
              <a:rPr lang="sk-SK" sz="4000" dirty="0">
                <a:cs typeface="Lato Light"/>
              </a:rPr>
              <a:t>V prípade hospitalizácie v okresnej nemocnici, ktorá je pre pacienta spádová a pacient má pochybnosti ohľadne starostlivosti o svoju osobu, môže požiadať o presun do inej nemocnice?</a:t>
            </a:r>
          </a:p>
          <a:p>
            <a:pPr algn="just"/>
            <a:endParaRPr lang="sk-SK" sz="4000" dirty="0">
              <a:cs typeface="Lato Light"/>
            </a:endParaRPr>
          </a:p>
          <a:p>
            <a:pPr algn="just"/>
            <a:endParaRPr lang="sk-SK" sz="4000" dirty="0">
              <a:cs typeface="Lato Light"/>
            </a:endParaRPr>
          </a:p>
          <a:p>
            <a:pPr algn="just"/>
            <a:r>
              <a:rPr lang="sk-SK" sz="4000" dirty="0">
                <a:cs typeface="Lato Light"/>
              </a:rPr>
              <a:t>V prípade hospitalizácie, ktorá trvá nejaký čas a pacient nie je spokojný s prístupom lekára, ktorý má na starosti jeho izbu, môže požiadať o zmenu lekára, ktorý by ho mal na starosti? (nejde o výber lekára na začiatku pobytu v nemocnici, ale počas pobytu, keď má pacient pochybnosti)</a:t>
            </a:r>
          </a:p>
          <a:p>
            <a:pPr algn="just"/>
            <a:endParaRPr lang="sk-SK" sz="4000" dirty="0">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388378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4493548"/>
          </a:xfrm>
          <a:prstGeom prst="rect">
            <a:avLst/>
          </a:prstGeom>
          <a:noFill/>
        </p:spPr>
        <p:txBody>
          <a:bodyPr wrap="square" lIns="182889" tIns="91445" rIns="182889" bIns="91445" rtlCol="0">
            <a:spAutoFit/>
          </a:bodyPr>
          <a:lstStyle/>
          <a:p>
            <a:pPr algn="just"/>
            <a:r>
              <a:rPr lang="sk-SK" sz="4000" dirty="0">
                <a:cs typeface="Lato Light"/>
              </a:rPr>
              <a:t>§ 2 ods. 4 zákona o zdravotnej starostlivosti: </a:t>
            </a:r>
          </a:p>
          <a:p>
            <a:pPr algn="just"/>
            <a:endParaRPr lang="sk-SK" sz="4000" dirty="0">
              <a:cs typeface="Lato Light"/>
            </a:endParaRPr>
          </a:p>
          <a:p>
            <a:pPr algn="just"/>
            <a:r>
              <a:rPr lang="sk-SK" sz="4000" dirty="0">
                <a:cs typeface="Lato Light"/>
              </a:rPr>
              <a:t>Ošetrujúci zdravotnícky pracovník je zdravotnícky pracovník </a:t>
            </a:r>
            <a:r>
              <a:rPr lang="sk-SK" sz="4000" b="1" dirty="0">
                <a:cs typeface="Lato Light"/>
              </a:rPr>
              <a:t>určený poskytovateľom zdravotnej starostlivosti</a:t>
            </a:r>
            <a:r>
              <a:rPr lang="sk-SK" sz="4000" dirty="0">
                <a:cs typeface="Lato Light"/>
              </a:rPr>
              <a:t> na poskytovanie zdravotnej starostlivosti osobe; ak je takýmto ošetrujúcim zdravotníckym pracovníkom lekár alebo zubný lekár, ide o ošetrujúceho lekára, ak je ošetrujúcim zdravotníckym pracovníkom sestra alebo pôrodná asistentka, ide o ošetrujúcu sestru alebo o ošetrujúcu pôrodnú asistentku.</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330604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4493548"/>
          </a:xfrm>
          <a:prstGeom prst="rect">
            <a:avLst/>
          </a:prstGeom>
          <a:noFill/>
        </p:spPr>
        <p:txBody>
          <a:bodyPr wrap="square" lIns="182889" tIns="91445" rIns="182889" bIns="91445" rtlCol="0">
            <a:spAutoFit/>
          </a:bodyPr>
          <a:lstStyle/>
          <a:p>
            <a:pPr algn="just"/>
            <a:r>
              <a:rPr lang="sk-SK" sz="4000" dirty="0">
                <a:cs typeface="Lato Light"/>
              </a:rPr>
              <a:t>§ 2 ods. 4 zákona o zdravotnej starostlivosti: </a:t>
            </a:r>
          </a:p>
          <a:p>
            <a:pPr algn="just"/>
            <a:endParaRPr lang="sk-SK" sz="4000" dirty="0">
              <a:cs typeface="Lato Light"/>
            </a:endParaRPr>
          </a:p>
          <a:p>
            <a:pPr algn="just"/>
            <a:r>
              <a:rPr lang="sk-SK" sz="4000" dirty="0">
                <a:cs typeface="Lato Light"/>
              </a:rPr>
              <a:t>Ošetrujúci zdravotnícky pracovník je zdravotnícky pracovník </a:t>
            </a:r>
            <a:r>
              <a:rPr lang="sk-SK" sz="4000" b="1" dirty="0">
                <a:cs typeface="Lato Light"/>
              </a:rPr>
              <a:t>určený poskytovateľom zdravotnej starostlivosti</a:t>
            </a:r>
            <a:r>
              <a:rPr lang="sk-SK" sz="4000" dirty="0">
                <a:cs typeface="Lato Light"/>
              </a:rPr>
              <a:t> na poskytovanie zdravotnej starostlivosti osobe; ak je takýmto ošetrujúcim zdravotníckym pracovníkom lekár alebo zubný lekár, ide o ošetrujúceho lekára, ak je ošetrujúcim zdravotníckym pracovníkom sestra alebo pôrodná asistentka, ide o ošetrujúcu sestru alebo o ošetrujúcu pôrodnú asistentku.</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219945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6955760"/>
          </a:xfrm>
          <a:prstGeom prst="rect">
            <a:avLst/>
          </a:prstGeom>
          <a:noFill/>
        </p:spPr>
        <p:txBody>
          <a:bodyPr wrap="square" lIns="182889" tIns="91445" rIns="182889" bIns="91445" rtlCol="0">
            <a:spAutoFit/>
          </a:bodyPr>
          <a:lstStyle/>
          <a:p>
            <a:pPr algn="just"/>
            <a:r>
              <a:rPr lang="sk-SK" sz="4000" dirty="0">
                <a:cs typeface="Lato Light"/>
              </a:rPr>
              <a:t>Má pacient právo žiadať o rozhovor primára oddelenia alebo vrchnú sestru, v prípade, že sa cíti zanedbávaný zdravotníckym personálom? (myslím sestry, sanitárov a pod., nie lekárov)</a:t>
            </a:r>
          </a:p>
          <a:p>
            <a:pPr algn="just"/>
            <a:endParaRPr lang="sk-SK" sz="4000" dirty="0">
              <a:cs typeface="Lato Light"/>
            </a:endParaRPr>
          </a:p>
          <a:p>
            <a:pPr algn="just"/>
            <a:endParaRPr lang="sk-SK" sz="4000" dirty="0">
              <a:cs typeface="Lato Light"/>
            </a:endParaRPr>
          </a:p>
          <a:p>
            <a:pPr algn="just"/>
            <a:r>
              <a:rPr lang="sk-SK" sz="4000" dirty="0">
                <a:cs typeface="Lato Light"/>
              </a:rPr>
              <a:t>Čo v prípade, ak pacient podá sťažnosť primárovi oddelenia na nedostatočnú starostlivosť o svoju osobu zo strany sestier a primárovou odpoveďou je: "Ak nie ste spokojný, môžete odísť ešte dnes."  (napr. pri ťažkom stave </a:t>
            </a:r>
            <a:r>
              <a:rPr lang="sk-SK" sz="4000" dirty="0" err="1">
                <a:cs typeface="Lato Light"/>
              </a:rPr>
              <a:t>koronavírusu</a:t>
            </a:r>
            <a:r>
              <a:rPr lang="sk-SK" sz="4000" dirty="0">
                <a:cs typeface="Lato Light"/>
              </a:rPr>
              <a:t>, keď je pacientovi podávaná infúzna liečba a napriek tomu zostane bez kontroly 3 hodiny v izbe počas dňa a nikto sa pri ňom nezastaví)</a:t>
            </a:r>
          </a:p>
          <a:p>
            <a:pPr algn="just"/>
            <a:endParaRPr lang="sk-SK" sz="4000" dirty="0">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1932176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7571314"/>
          </a:xfrm>
          <a:prstGeom prst="rect">
            <a:avLst/>
          </a:prstGeom>
          <a:noFill/>
        </p:spPr>
        <p:txBody>
          <a:bodyPr wrap="square" lIns="182889" tIns="91445" rIns="182889" bIns="91445" rtlCol="0">
            <a:spAutoFit/>
          </a:bodyPr>
          <a:lstStyle/>
          <a:p>
            <a:pPr algn="just"/>
            <a:r>
              <a:rPr lang="sk-SK" sz="4000" dirty="0">
                <a:cs typeface="Lato Light"/>
              </a:rPr>
              <a:t>§ 17 zákona o zdravotnej starostlivosti: </a:t>
            </a:r>
          </a:p>
          <a:p>
            <a:pPr algn="just"/>
            <a:endParaRPr lang="sk-SK" sz="4000" dirty="0">
              <a:cs typeface="Lato Light"/>
            </a:endParaRPr>
          </a:p>
          <a:p>
            <a:pPr algn="just"/>
            <a:r>
              <a:rPr lang="sk-SK" sz="4000" dirty="0">
                <a:cs typeface="Lato Light"/>
              </a:rPr>
              <a:t>Ak sa osoba domnieva, že sa jej neposkytla zdravotná starostlivosť správne, alebo sa domnieva, že iné rozhodnutie ošetrujúceho zdravotníckeho pracovníka v súvislosti s poskytovaním zdravotnej starostlivosti alebo služieb súvisiacich s poskytovaním zdravotnej starostlivosti je nesprávne, má právo požiadať </a:t>
            </a:r>
            <a:r>
              <a:rPr lang="sk-SK" sz="4000" b="1" dirty="0">
                <a:cs typeface="Lato Light"/>
              </a:rPr>
              <a:t>poskytovateľa</a:t>
            </a:r>
            <a:r>
              <a:rPr lang="sk-SK" sz="4000" dirty="0">
                <a:cs typeface="Lato Light"/>
              </a:rPr>
              <a:t> o nápravu; žiadosť sa podáva písomne.</a:t>
            </a:r>
          </a:p>
          <a:p>
            <a:pPr algn="just"/>
            <a:endParaRPr lang="sk-SK" sz="4000" dirty="0">
              <a:cs typeface="Lato Light"/>
            </a:endParaRPr>
          </a:p>
          <a:p>
            <a:pPr algn="just"/>
            <a:r>
              <a:rPr lang="sk-SK" sz="4000" dirty="0">
                <a:cs typeface="Lato Light"/>
              </a:rPr>
              <a:t>Poskytovateľ je povinný písomne informovať žiadateľa o spôsobe vybavenia žiadosti najneskôr do 30 dní od podania žiadosti žiadateľom, ak z obsahu žiadosti nevyplýva nutnosť konať bezodkladne alebo v kratšej lehote.</a:t>
            </a:r>
          </a:p>
          <a:p>
            <a:pPr algn="just"/>
            <a:endParaRPr lang="sk-SK" sz="4000" dirty="0">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2499004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565721" y="2542032"/>
            <a:ext cx="20050695" cy="1415782"/>
          </a:xfrm>
          <a:prstGeom prst="rect">
            <a:avLst/>
          </a:prstGeom>
          <a:noFill/>
        </p:spPr>
        <p:txBody>
          <a:bodyPr wrap="square" lIns="182889" tIns="91445" rIns="182889" bIns="91445" rtlCol="0">
            <a:spAutoFit/>
          </a:bodyPr>
          <a:lstStyle/>
          <a:p>
            <a:pPr algn="just"/>
            <a:r>
              <a:rPr lang="sk-SK" sz="4000" dirty="0">
                <a:cs typeface="Lato Light"/>
              </a:rPr>
              <a:t>Môže mať pacient pochybnosti ohľadne postupu  odborného lekára v nemocnici počas hospitalizácie a požiadať o konzultáciu iného odborného lekára z toho istého oboru? </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Zdravotníctvo </a:t>
            </a:r>
          </a:p>
          <a:p>
            <a:pPr>
              <a:lnSpc>
                <a:spcPct val="120000"/>
              </a:lnSpc>
            </a:pPr>
            <a:r>
              <a:rPr lang="sk-SK" sz="2800" dirty="0">
                <a:latin typeface="Lato Black"/>
                <a:cs typeface="Lato Light"/>
              </a:rPr>
              <a:t>Práva pacienta    </a:t>
            </a:r>
            <a:endParaRPr lang="en-US" sz="2800" dirty="0">
              <a:latin typeface="Lato Black"/>
              <a:cs typeface="Lato Light"/>
            </a:endParaRPr>
          </a:p>
        </p:txBody>
      </p:sp>
    </p:spTree>
    <p:extLst>
      <p:ext uri="{BB962C8B-B14F-4D97-AF65-F5344CB8AC3E}">
        <p14:creationId xmlns:p14="http://schemas.microsoft.com/office/powerpoint/2010/main" val="406278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47035" y="3497347"/>
            <a:ext cx="933085" cy="93345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924036"/>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72173" y="8360131"/>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907792" y="3265152"/>
            <a:ext cx="19921963" cy="2031335"/>
          </a:xfrm>
          <a:prstGeom prst="rect">
            <a:avLst/>
          </a:prstGeom>
          <a:noFill/>
        </p:spPr>
        <p:txBody>
          <a:bodyPr wrap="square" lIns="182889" tIns="91445" rIns="182889" bIns="91445" rtlCol="0">
            <a:spAutoFit/>
          </a:bodyPr>
          <a:lstStyle/>
          <a:p>
            <a:pPr algn="just"/>
            <a:r>
              <a:rPr lang="sk-SK" sz="4000" b="1" dirty="0">
                <a:cs typeface="Lato Light"/>
              </a:rPr>
              <a:t>Osobný asistent – </a:t>
            </a:r>
            <a:r>
              <a:rPr lang="sk-SK" sz="4000" dirty="0">
                <a:cs typeface="Lato Light"/>
              </a:rPr>
              <a:t>pomôcť ŤZP začleniť sa do života – študovať, pracovať, cestovať, navštevovať kultúrne podujatia. </a:t>
            </a:r>
            <a:r>
              <a:rPr lang="sk-SK" sz="4000" b="1" dirty="0">
                <a:cs typeface="Lato Light"/>
              </a:rPr>
              <a:t>Opatrovateľ</a:t>
            </a:r>
            <a:r>
              <a:rPr lang="sk-SK" sz="4000" dirty="0">
                <a:cs typeface="Lato Light"/>
              </a:rPr>
              <a:t> – starať sa o hygienu a sebaobsluhu ŤZP a vykonávať v jeho domácnosti domáce práce. </a:t>
            </a:r>
            <a:endParaRPr lang="id-ID" sz="4000" dirty="0">
              <a:latin typeface="Lato Light"/>
              <a:cs typeface="Lato Light"/>
            </a:endParaRPr>
          </a:p>
        </p:txBody>
      </p:sp>
      <p:sp>
        <p:nvSpPr>
          <p:cNvPr id="50" name="TextBox 49"/>
          <p:cNvSpPr txBox="1"/>
          <p:nvPr/>
        </p:nvSpPr>
        <p:spPr>
          <a:xfrm>
            <a:off x="2907792" y="5714362"/>
            <a:ext cx="19921963" cy="1415782"/>
          </a:xfrm>
          <a:prstGeom prst="rect">
            <a:avLst/>
          </a:prstGeom>
          <a:noFill/>
        </p:spPr>
        <p:txBody>
          <a:bodyPr wrap="square" lIns="182889" tIns="91445" rIns="182889" bIns="91445" rtlCol="0">
            <a:spAutoFit/>
          </a:bodyPr>
          <a:lstStyle/>
          <a:p>
            <a:pPr algn="just"/>
            <a:r>
              <a:rPr lang="sk-SK" sz="4000" b="1" dirty="0">
                <a:cs typeface="Lato Light"/>
              </a:rPr>
              <a:t>Príspevok na osobnú asistenciu </a:t>
            </a:r>
            <a:r>
              <a:rPr lang="sk-SK" sz="4000" dirty="0">
                <a:cs typeface="Lato Light"/>
              </a:rPr>
              <a:t>poberá ťažko zdravotne postihnutý, ktorý potom vypláca asistenta.</a:t>
            </a:r>
            <a:r>
              <a:rPr lang="sk-SK" sz="4000" b="1" dirty="0">
                <a:cs typeface="Lato Light"/>
              </a:rPr>
              <a:t> Príspevok na opatrovanie </a:t>
            </a:r>
            <a:r>
              <a:rPr lang="sk-SK" sz="4000" dirty="0">
                <a:cs typeface="Lato Light"/>
              </a:rPr>
              <a:t>poberá opatrovateľ. </a:t>
            </a:r>
            <a:endParaRPr lang="id-ID" sz="4000" dirty="0">
              <a:cs typeface="Lato Light"/>
            </a:endParaRPr>
          </a:p>
        </p:txBody>
      </p:sp>
      <p:sp>
        <p:nvSpPr>
          <p:cNvPr id="52" name="TextBox 51"/>
          <p:cNvSpPr txBox="1"/>
          <p:nvPr/>
        </p:nvSpPr>
        <p:spPr>
          <a:xfrm>
            <a:off x="2907792" y="8193395"/>
            <a:ext cx="19921963" cy="2031335"/>
          </a:xfrm>
          <a:prstGeom prst="rect">
            <a:avLst/>
          </a:prstGeom>
          <a:noFill/>
        </p:spPr>
        <p:txBody>
          <a:bodyPr wrap="square" lIns="182889" tIns="91445" rIns="182889" bIns="91445" rtlCol="0">
            <a:spAutoFit/>
          </a:bodyPr>
          <a:lstStyle/>
          <a:p>
            <a:pPr algn="just"/>
            <a:r>
              <a:rPr lang="sk-SK" sz="4000" b="1" dirty="0">
                <a:cs typeface="Lato Light"/>
              </a:rPr>
              <a:t>Postavenie rodinného príslušníka – </a:t>
            </a:r>
            <a:r>
              <a:rPr lang="sk-SK" sz="4000" dirty="0">
                <a:cs typeface="Lato Light"/>
              </a:rPr>
              <a:t>osobná asistencia iba v rozsahu </a:t>
            </a:r>
            <a:r>
              <a:rPr lang="sk-SK" sz="4000" b="1" dirty="0">
                <a:cs typeface="Lato Light"/>
              </a:rPr>
              <a:t>štyri</a:t>
            </a:r>
            <a:r>
              <a:rPr lang="sk-SK" sz="4000" dirty="0">
                <a:cs typeface="Lato Light"/>
              </a:rPr>
              <a:t> hodiny denne – obmedzenia rodičov; opatrovateľom, naopak, môže byť iba rodinný príslušník ťažko zdravotne postihnutého alebo osoba, ktorá s ním býva v jednej domácnosti. </a:t>
            </a:r>
            <a:endParaRPr lang="id-ID" sz="4000" dirty="0">
              <a:latin typeface="Lato Light"/>
              <a:cs typeface="Lato Light"/>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4"/>
            <a:ext cx="12361294"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latin typeface="Lato Black"/>
                <a:cs typeface="Lato Light"/>
              </a:rPr>
              <a:t>Opatrovanie a osobná asistencia   </a:t>
            </a:r>
            <a:endParaRPr lang="en-US" sz="2800" dirty="0">
              <a:latin typeface="Lato Black"/>
              <a:cs typeface="Lato Light"/>
            </a:endParaRPr>
          </a:p>
        </p:txBody>
      </p:sp>
      <p:sp>
        <p:nvSpPr>
          <p:cNvPr id="2" name="Ovál 1"/>
          <p:cNvSpPr/>
          <p:nvPr/>
        </p:nvSpPr>
        <p:spPr>
          <a:xfrm>
            <a:off x="1565720" y="10981934"/>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p>
        </p:txBody>
      </p:sp>
      <p:sp>
        <p:nvSpPr>
          <p:cNvPr id="4" name="BlokTextu 3"/>
          <p:cNvSpPr txBox="1"/>
          <p:nvPr/>
        </p:nvSpPr>
        <p:spPr>
          <a:xfrm>
            <a:off x="2907792" y="10777414"/>
            <a:ext cx="19921963" cy="1938992"/>
          </a:xfrm>
          <a:prstGeom prst="rect">
            <a:avLst/>
          </a:prstGeom>
          <a:noFill/>
        </p:spPr>
        <p:txBody>
          <a:bodyPr wrap="square" rtlCol="0">
            <a:spAutoFit/>
          </a:bodyPr>
          <a:lstStyle/>
          <a:p>
            <a:pPr algn="just"/>
            <a:r>
              <a:rPr lang="sk-SK" sz="4000" b="1" dirty="0">
                <a:cs typeface="Lato Light"/>
              </a:rPr>
              <a:t>Posudzovanie odkázanosti:</a:t>
            </a:r>
          </a:p>
          <a:p>
            <a:pPr algn="just"/>
            <a:r>
              <a:rPr lang="sk-SK" sz="4000" b="1" i="1" dirty="0">
                <a:cs typeface="Lato Light"/>
              </a:rPr>
              <a:t>osobná asistencia </a:t>
            </a:r>
            <a:r>
              <a:rPr lang="sk-SK" sz="4000" dirty="0">
                <a:cs typeface="Lato Light"/>
              </a:rPr>
              <a:t>– </a:t>
            </a:r>
            <a:r>
              <a:rPr lang="sk-SK" sz="4000" b="1" dirty="0">
                <a:cs typeface="Lato Light"/>
              </a:rPr>
              <a:t>príloha č. 4 zákona č. 447/2008 Z. z., max. 7300 hod. ročne.</a:t>
            </a:r>
            <a:r>
              <a:rPr lang="sk-SK" sz="4000" dirty="0">
                <a:cs typeface="Lato Light"/>
              </a:rPr>
              <a:t> </a:t>
            </a:r>
          </a:p>
          <a:p>
            <a:pPr algn="just"/>
            <a:r>
              <a:rPr lang="sk-SK" sz="4000" b="1" i="1" dirty="0">
                <a:cs typeface="Lato Light"/>
              </a:rPr>
              <a:t>opatrovanie</a:t>
            </a:r>
            <a:r>
              <a:rPr lang="sk-SK" sz="4000" dirty="0">
                <a:cs typeface="Lato Light"/>
              </a:rPr>
              <a:t> – </a:t>
            </a:r>
            <a:r>
              <a:rPr lang="sk-SK" sz="4000" b="1" dirty="0">
                <a:cs typeface="Lato Light"/>
              </a:rPr>
              <a:t>príloha č. 3 zákona o sociálnych službách</a:t>
            </a:r>
            <a:r>
              <a:rPr lang="sk-SK" sz="4000" dirty="0">
                <a:cs typeface="Lato Light"/>
              </a:rPr>
              <a:t>. </a:t>
            </a:r>
            <a:endParaRPr lang="sk-SK" sz="4000" dirty="0"/>
          </a:p>
        </p:txBody>
      </p:sp>
    </p:spTree>
    <p:extLst>
      <p:ext uri="{BB962C8B-B14F-4D97-AF65-F5344CB8AC3E}">
        <p14:creationId xmlns:p14="http://schemas.microsoft.com/office/powerpoint/2010/main" val="133316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18649933" cy="1421928"/>
          </a:xfrm>
          <a:prstGeom prst="rect">
            <a:avLst/>
          </a:prstGeom>
          <a:noFill/>
        </p:spPr>
        <p:txBody>
          <a:bodyPr wrap="square" rtlCol="0">
            <a:spAutoFit/>
          </a:bodyPr>
          <a:lstStyle/>
          <a:p>
            <a:pPr lvl="0">
              <a:lnSpc>
                <a:spcPct val="120000"/>
              </a:lnSpc>
            </a:pPr>
            <a:r>
              <a:rPr lang="sk-SK" sz="4400" b="1" dirty="0">
                <a:solidFill>
                  <a:srgbClr val="006600"/>
                </a:solidFill>
                <a:latin typeface="Lato Black"/>
                <a:cs typeface="Lato Black"/>
              </a:rPr>
              <a:t>Osobná asistencia – 1.časť</a:t>
            </a:r>
            <a:endParaRPr lang="en-US" sz="4400" b="1" dirty="0">
              <a:solidFill>
                <a:srgbClr val="006600"/>
              </a:solidFill>
              <a:latin typeface="Lato Black"/>
              <a:cs typeface="Lato Black"/>
            </a:endParaRPr>
          </a:p>
          <a:p>
            <a:pPr lvl="0">
              <a:lnSpc>
                <a:spcPct val="120000"/>
              </a:lnSpc>
            </a:pPr>
            <a:r>
              <a:rPr lang="sk-SK" sz="2800" dirty="0">
                <a:solidFill>
                  <a:srgbClr val="737572"/>
                </a:solidFill>
                <a:latin typeface="Lato Black"/>
                <a:cs typeface="Lato Light"/>
              </a:rPr>
              <a:t>Zoznam činností na účely určenia rozsahu potreby osobnej asistencie – </a:t>
            </a:r>
            <a:r>
              <a:rPr lang="sk-SK" sz="2800" b="1" dirty="0">
                <a:solidFill>
                  <a:srgbClr val="737572"/>
                </a:solidFill>
                <a:latin typeface="Lato Black"/>
                <a:cs typeface="Lato Light"/>
              </a:rPr>
              <a:t>Príloha č. 4 zákona č. 447/2008 Z. z.   </a:t>
            </a:r>
            <a:endParaRPr lang="en-US" sz="2800" b="1" dirty="0">
              <a:solidFill>
                <a:srgbClr val="737572"/>
              </a:solidFill>
              <a:latin typeface="Lato Black"/>
              <a:cs typeface="Lato Light"/>
            </a:endParaRPr>
          </a:p>
        </p:txBody>
      </p:sp>
      <p:sp>
        <p:nvSpPr>
          <p:cNvPr id="5" name="Obdĺžnik 4"/>
          <p:cNvSpPr/>
          <p:nvPr/>
        </p:nvSpPr>
        <p:spPr>
          <a:xfrm>
            <a:off x="889686" y="2436465"/>
            <a:ext cx="22687005" cy="10433625"/>
          </a:xfrm>
          <a:prstGeom prst="rect">
            <a:avLst/>
          </a:prstGeom>
        </p:spPr>
        <p:txBody>
          <a:bodyPr wrap="square" numCol="1">
            <a:spAutoFit/>
          </a:bodyPr>
          <a:lstStyle/>
          <a:p>
            <a:r>
              <a:rPr lang="sk-SK" sz="3200" b="1" dirty="0">
                <a:latin typeface="Lato Light"/>
              </a:rPr>
              <a:t>Rozsah hodín sa určuje podľa </a:t>
            </a:r>
            <a:r>
              <a:rPr lang="sk-SK" sz="3200" b="1" dirty="0">
                <a:solidFill>
                  <a:srgbClr val="737572"/>
                </a:solidFill>
                <a:latin typeface="Lato Light"/>
                <a:cs typeface="Lato Light"/>
              </a:rPr>
              <a:t>Prílohy č. 4 zákona č. 447/2008 Z. z.  </a:t>
            </a:r>
            <a:endParaRPr lang="en-US" sz="3200" b="1" dirty="0">
              <a:solidFill>
                <a:srgbClr val="737572"/>
              </a:solidFill>
              <a:latin typeface="Lato Light"/>
              <a:cs typeface="Lato Light"/>
            </a:endParaRPr>
          </a:p>
          <a:p>
            <a:endParaRPr lang="sk-SK" sz="3200" b="1" dirty="0">
              <a:latin typeface="Lato Light"/>
            </a:endParaRPr>
          </a:p>
          <a:p>
            <a:r>
              <a:rPr lang="sk-SK" sz="3200" dirty="0"/>
              <a:t>1. vstávanie</a:t>
            </a:r>
          </a:p>
          <a:p>
            <a:r>
              <a:rPr lang="sk-SK" sz="3200" dirty="0"/>
              <a:t>2. líhanie</a:t>
            </a:r>
          </a:p>
          <a:p>
            <a:r>
              <a:rPr lang="sk-SK" sz="3200" dirty="0"/>
              <a:t>3. polohovanie</a:t>
            </a:r>
          </a:p>
          <a:p>
            <a:r>
              <a:rPr lang="sk-SK" sz="3200" dirty="0"/>
              <a:t>4. osobná hygiena</a:t>
            </a:r>
          </a:p>
          <a:p>
            <a:r>
              <a:rPr lang="sk-SK" sz="3200" dirty="0"/>
              <a:t>4.1. umývanie</a:t>
            </a:r>
          </a:p>
          <a:p>
            <a:r>
              <a:rPr lang="sk-SK" sz="3200" dirty="0"/>
              <a:t>4.2. kúpanie</a:t>
            </a:r>
          </a:p>
          <a:p>
            <a:r>
              <a:rPr lang="sk-SK" sz="3200" dirty="0"/>
              <a:t>4.3. česanie</a:t>
            </a:r>
          </a:p>
          <a:p>
            <a:r>
              <a:rPr lang="sk-SK" sz="3200" dirty="0"/>
              <a:t>4.4. holenie</a:t>
            </a:r>
          </a:p>
          <a:p>
            <a:r>
              <a:rPr lang="sk-SK" sz="3200" dirty="0"/>
              <a:t>4.5. úprava nechtov</a:t>
            </a:r>
          </a:p>
          <a:p>
            <a:r>
              <a:rPr lang="sk-SK" sz="3200" dirty="0"/>
              <a:t>4.6. mejkap</a:t>
            </a:r>
          </a:p>
          <a:p>
            <a:r>
              <a:rPr lang="sk-SK" sz="3200" dirty="0"/>
              <a:t>4.7. vyprázdňovanie čriev a mechúra</a:t>
            </a:r>
          </a:p>
          <a:p>
            <a:r>
              <a:rPr lang="sk-SK" sz="3200" dirty="0"/>
              <a:t>5. obliekanie</a:t>
            </a:r>
          </a:p>
          <a:p>
            <a:r>
              <a:rPr lang="sk-SK" sz="3200" dirty="0"/>
              <a:t>6. vyzliekanie</a:t>
            </a:r>
          </a:p>
          <a:p>
            <a:r>
              <a:rPr lang="sk-SK" sz="3200" dirty="0"/>
              <a:t>7. príprava jedla</a:t>
            </a:r>
          </a:p>
          <a:p>
            <a:r>
              <a:rPr lang="sk-SK" sz="3200" dirty="0"/>
              <a:t>8. podávanie jedla</a:t>
            </a:r>
          </a:p>
          <a:p>
            <a:r>
              <a:rPr lang="sk-SK" sz="3200" dirty="0"/>
              <a:t>9. podávanie liekov</a:t>
            </a:r>
          </a:p>
          <a:p>
            <a:r>
              <a:rPr lang="sk-SK" sz="3200" dirty="0"/>
              <a:t>10. nakupovanie</a:t>
            </a:r>
          </a:p>
          <a:p>
            <a:r>
              <a:rPr lang="sk-SK" sz="3200" dirty="0"/>
              <a:t>11. pomoc pri domácich prácach</a:t>
            </a:r>
          </a:p>
          <a:p>
            <a:r>
              <a:rPr lang="sk-SK" sz="3200" dirty="0"/>
              <a:t>12. starostlivosť o pomôcku (napríklad osobné motorové vozidlo)</a:t>
            </a:r>
          </a:p>
        </p:txBody>
      </p:sp>
    </p:spTree>
    <p:extLst>
      <p:ext uri="{BB962C8B-B14F-4D97-AF65-F5344CB8AC3E}">
        <p14:creationId xmlns:p14="http://schemas.microsoft.com/office/powerpoint/2010/main" val="236233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18649933" cy="1421928"/>
          </a:xfrm>
          <a:prstGeom prst="rect">
            <a:avLst/>
          </a:prstGeom>
          <a:noFill/>
        </p:spPr>
        <p:txBody>
          <a:bodyPr wrap="square" rtlCol="0">
            <a:spAutoFit/>
          </a:bodyPr>
          <a:lstStyle/>
          <a:p>
            <a:pPr lvl="0">
              <a:lnSpc>
                <a:spcPct val="120000"/>
              </a:lnSpc>
            </a:pPr>
            <a:r>
              <a:rPr lang="sk-SK" sz="4400" b="1" dirty="0">
                <a:solidFill>
                  <a:srgbClr val="006600"/>
                </a:solidFill>
                <a:latin typeface="Lato Black"/>
                <a:cs typeface="Lato Black"/>
              </a:rPr>
              <a:t>Osobná asistencia – 2. časť</a:t>
            </a:r>
            <a:endParaRPr lang="en-US" sz="4400" b="1" dirty="0">
              <a:solidFill>
                <a:srgbClr val="006600"/>
              </a:solidFill>
              <a:latin typeface="Lato Black"/>
              <a:cs typeface="Lato Black"/>
            </a:endParaRPr>
          </a:p>
          <a:p>
            <a:pPr lvl="0">
              <a:lnSpc>
                <a:spcPct val="120000"/>
              </a:lnSpc>
            </a:pPr>
            <a:r>
              <a:rPr lang="sk-SK" sz="2800" dirty="0">
                <a:solidFill>
                  <a:srgbClr val="737572"/>
                </a:solidFill>
                <a:latin typeface="Lato Black"/>
                <a:cs typeface="Lato Light"/>
              </a:rPr>
              <a:t>Zoznam činností na účely určenia rozsahu potreby osobnej asistencie – </a:t>
            </a:r>
            <a:r>
              <a:rPr lang="sk-SK" sz="2800" b="1" dirty="0">
                <a:solidFill>
                  <a:srgbClr val="737572"/>
                </a:solidFill>
                <a:latin typeface="Lato Black"/>
                <a:cs typeface="Lato Light"/>
              </a:rPr>
              <a:t>Príloha č. 4 zákona č. 447/2008 Z. z.  </a:t>
            </a:r>
            <a:endParaRPr lang="en-US" sz="2800" b="1" dirty="0">
              <a:solidFill>
                <a:srgbClr val="737572"/>
              </a:solidFill>
              <a:latin typeface="Lato Black"/>
              <a:cs typeface="Lato Light"/>
            </a:endParaRPr>
          </a:p>
        </p:txBody>
      </p:sp>
      <p:sp>
        <p:nvSpPr>
          <p:cNvPr id="2" name="Obdĺžnik 1"/>
          <p:cNvSpPr/>
          <p:nvPr/>
        </p:nvSpPr>
        <p:spPr>
          <a:xfrm>
            <a:off x="385708" y="2379366"/>
            <a:ext cx="23772150" cy="10835189"/>
          </a:xfrm>
          <a:prstGeom prst="rect">
            <a:avLst/>
          </a:prstGeom>
        </p:spPr>
        <p:txBody>
          <a:bodyPr wrap="square">
            <a:spAutoFit/>
          </a:bodyPr>
          <a:lstStyle/>
          <a:p>
            <a:r>
              <a:rPr lang="sk-SK" sz="3200" dirty="0"/>
              <a:t>13. dorozumievanie</a:t>
            </a:r>
          </a:p>
          <a:p>
            <a:r>
              <a:rPr lang="sk-SK" sz="3200" dirty="0"/>
              <a:t>13.1. písanie, 13.2. čítanie, 13.3. telefonovanie, 13.4. sprostredkovanie komunikácie pre sluchovo postihnuté a pre hlucho-slepé osoby, 13.5. predčítanie pre nevidiacich, 13.6. sprostredkovanie komunikácie formou augmentatívnej a alternatívnej komunikácie,</a:t>
            </a:r>
          </a:p>
          <a:p>
            <a:r>
              <a:rPr lang="sk-SK" sz="3200" dirty="0"/>
              <a:t>14. dohľad,</a:t>
            </a:r>
          </a:p>
          <a:p>
            <a:r>
              <a:rPr lang="sk-SK" sz="3200" dirty="0"/>
              <a:t>15. pomoc pri akútnom ochorení,</a:t>
            </a:r>
          </a:p>
          <a:p>
            <a:r>
              <a:rPr lang="sk-SK" sz="3200" dirty="0"/>
              <a:t>16. pomoc počas dovolenky,</a:t>
            </a:r>
          </a:p>
          <a:p>
            <a:r>
              <a:rPr lang="sk-SK" sz="3200" dirty="0"/>
              <a:t>17. sprievod dieťaťa do školy (školského zariadenia) a zo školy (školského zariadenia), ak je rodič alebo fyzická osoba, ktorá prevzala dieťa do starostlivosti nahrádzajúcej starostlivosť rodičov na základe rozhodnutia súdu fyzickou osobou s ťažkým zdravotným postihnutím,</a:t>
            </a:r>
          </a:p>
          <a:p>
            <a:r>
              <a:rPr lang="sk-SK" sz="3200" dirty="0"/>
              <a:t>18. pomoc nepočujúcemu rodičovi počujúceho dieťaťa aj nepočujúceho dieťaťa od 1 do 9 rokov a nepočujúcej fyzickej osobe, ktorá prevzala dieťa do starostlivosti nahrádzajúcej starostlivosť rodičov na základe rozhodnutia súdu pri činnostiach, ktoré vzhľadom na svoje sluchové postihnutie nie sú schopné zvládnuť pre problémy s vnímaním a pochopením hovorenej reči v súvislosti s rozvíjaním hovorenej reči,</a:t>
            </a:r>
          </a:p>
          <a:p>
            <a:r>
              <a:rPr lang="sk-SK" sz="3200" dirty="0"/>
              <a:t>19. pomoc nevidiacemu rodičovi nevidiaceho dieťaťa aj vidiaceho dieťaťa od 1 do 9 rokov a </a:t>
            </a:r>
            <a:r>
              <a:rPr lang="sk-SK" sz="3200" dirty="0" err="1"/>
              <a:t>nevidiacej</a:t>
            </a:r>
            <a:r>
              <a:rPr lang="sk-SK" sz="3200" dirty="0"/>
              <a:t> fyzickej osobe, ktorá prevzala dieťa do starostlivosti nahrádzajúcej starostlivosť rodičov na základe rozhodnutia súdu pri činnostiach, ktoré vzhľadom na svoje zrakové postihnutie nie sú schopní zvládnuť pre problémy s vnímaním a pochopením písomných a grafických informácií, vytváraním vizuálne orientovaných pojmov a predstáv v súvislosti s rozvíjaním schopností priestorovej orientácie, a to predčítaním textu,</a:t>
            </a:r>
          </a:p>
          <a:p>
            <a:r>
              <a:rPr lang="sk-SK" sz="3200" dirty="0"/>
              <a:t>20. preprava alebo premiestňovanie pri pracovných, vzdelávacích, občianskych, rodinných a voľnočasových aktivitách,</a:t>
            </a:r>
          </a:p>
          <a:p>
            <a:r>
              <a:rPr lang="sk-SK" sz="3200" dirty="0"/>
              <a:t>21. pomoc rodičovi alebo fyzickej osobe, ktorá prevzala dieťa do starostlivosti nahrádzajúcej starostlivosť rodičov na základe rozhodnutia súdu, pri úkonoch starostlivosti o dieťa do 3 rokov, ktoré z dôvodu svojho ŤZP nie sú schopní sami zvládnuť.</a:t>
            </a:r>
          </a:p>
        </p:txBody>
      </p:sp>
    </p:spTree>
    <p:extLst>
      <p:ext uri="{BB962C8B-B14F-4D97-AF65-F5344CB8AC3E}">
        <p14:creationId xmlns:p14="http://schemas.microsoft.com/office/powerpoint/2010/main" val="113115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0" y="397514"/>
            <a:ext cx="18649933" cy="1421928"/>
          </a:xfrm>
          <a:prstGeom prst="rect">
            <a:avLst/>
          </a:prstGeom>
          <a:noFill/>
        </p:spPr>
        <p:txBody>
          <a:bodyPr wrap="square" rtlCol="0">
            <a:spAutoFit/>
          </a:bodyPr>
          <a:lstStyle/>
          <a:p>
            <a:pPr lvl="0">
              <a:lnSpc>
                <a:spcPct val="120000"/>
              </a:lnSpc>
            </a:pPr>
            <a:r>
              <a:rPr lang="sk-SK" sz="4400" b="1" dirty="0">
                <a:solidFill>
                  <a:srgbClr val="006600"/>
                </a:solidFill>
                <a:latin typeface="Lato Black"/>
                <a:cs typeface="Lato Black"/>
              </a:rPr>
              <a:t>Osobná asistencia</a:t>
            </a:r>
            <a:endParaRPr lang="en-US" sz="4400" b="1" dirty="0">
              <a:solidFill>
                <a:srgbClr val="006600"/>
              </a:solidFill>
              <a:latin typeface="Lato Black"/>
              <a:cs typeface="Lato Black"/>
            </a:endParaRPr>
          </a:p>
          <a:p>
            <a:pPr lvl="0">
              <a:lnSpc>
                <a:spcPct val="120000"/>
              </a:lnSpc>
            </a:pPr>
            <a:r>
              <a:rPr lang="sk-SK" sz="2800" b="1" dirty="0">
                <a:solidFill>
                  <a:srgbClr val="737572"/>
                </a:solidFill>
                <a:latin typeface="Lato Black"/>
                <a:cs typeface="Lato Light"/>
              </a:rPr>
              <a:t>Výpočet počtu hodín na vykonávanie činností</a:t>
            </a:r>
            <a:endParaRPr lang="en-US" sz="2800" b="1" dirty="0">
              <a:solidFill>
                <a:srgbClr val="737572"/>
              </a:solidFill>
              <a:latin typeface="Lato Black"/>
              <a:cs typeface="Lato Light"/>
            </a:endParaRPr>
          </a:p>
        </p:txBody>
      </p:sp>
      <p:pic>
        <p:nvPicPr>
          <p:cNvPr id="7" name="Obrázok 6">
            <a:extLst>
              <a:ext uri="{FF2B5EF4-FFF2-40B4-BE49-F238E27FC236}">
                <a16:creationId xmlns:a16="http://schemas.microsoft.com/office/drawing/2014/main" id="{9B7474D8-5A9F-44C2-B3E0-4A19079290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7659" y="2799419"/>
            <a:ext cx="14281684" cy="10482850"/>
          </a:xfrm>
          <a:prstGeom prst="rect">
            <a:avLst/>
          </a:prstGeom>
        </p:spPr>
      </p:pic>
    </p:spTree>
    <p:extLst>
      <p:ext uri="{BB962C8B-B14F-4D97-AF65-F5344CB8AC3E}">
        <p14:creationId xmlns:p14="http://schemas.microsoft.com/office/powerpoint/2010/main" val="239441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141294"/>
            <a:ext cx="933085" cy="93345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a:defRPr/>
            </a:pPr>
            <a:endParaRPr lang="id-ID" sz="4000" dirty="0">
              <a:solidFill>
                <a:prstClr val="white"/>
              </a:solidFill>
              <a:cs typeface="Lato Light"/>
            </a:endParaRPr>
          </a:p>
        </p:txBody>
      </p:sp>
      <p:sp>
        <p:nvSpPr>
          <p:cNvPr id="48" name="TextBox 47"/>
          <p:cNvSpPr txBox="1"/>
          <p:nvPr/>
        </p:nvSpPr>
        <p:spPr>
          <a:xfrm>
            <a:off x="2772697" y="2948807"/>
            <a:ext cx="20392103" cy="3508663"/>
          </a:xfrm>
          <a:prstGeom prst="rect">
            <a:avLst/>
          </a:prstGeom>
          <a:noFill/>
        </p:spPr>
        <p:txBody>
          <a:bodyPr wrap="square" lIns="182889" tIns="91445" rIns="182889" bIns="91445" rtlCol="0">
            <a:spAutoFit/>
          </a:bodyPr>
          <a:lstStyle/>
          <a:p>
            <a:r>
              <a:rPr lang="sk-SK" dirty="0">
                <a:solidFill>
                  <a:srgbClr val="737572"/>
                </a:solidFill>
              </a:rPr>
              <a:t>Stravovanie a pitný režim, vyprázdňovanie močového mechúra a hrubého čreva, osobná hygiena, celkový kúpeľ, obliekanie, zmena polohy, sedenie a státie, pohyb po schodoch, pohyb po rovine, orientácia v prostredí, dodržiavanie liečebného režimu, potreba dohľadu </a:t>
            </a:r>
          </a:p>
          <a:p>
            <a:endParaRPr lang="sk-SK" dirty="0">
              <a:solidFill>
                <a:srgbClr val="737572"/>
              </a:solidFill>
            </a:endParaRPr>
          </a:p>
          <a:p>
            <a:r>
              <a:rPr lang="sk-SK" dirty="0">
                <a:solidFill>
                  <a:srgbClr val="737572"/>
                </a:solidFill>
              </a:rPr>
              <a:t>Za jednotlivé oblasti sa prideľujú body, a to buď 10, čo znamená, že zdravotne postihnutý pomoc nepotrebuje, 5, ak pomoc potrebuje pri niektorých úkonoch a 0, keď pomoc potrebuje pri všetkých.   </a:t>
            </a:r>
            <a:endParaRPr lang="ru-RU" sz="2800" dirty="0">
              <a:solidFill>
                <a:srgbClr val="737572"/>
              </a:solidFill>
            </a:endParaRP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algn="ctr">
              <a:defRPr sz="1800">
                <a:solidFill>
                  <a:srgbClr val="000000"/>
                </a:solidFill>
              </a:defRPr>
            </a:pPr>
            <a:r>
              <a:rPr lang="sk-SK" sz="2800" b="1" dirty="0">
                <a:solidFill>
                  <a:srgbClr val="737572"/>
                </a:solidFill>
                <a:latin typeface="Lato Light"/>
                <a:ea typeface="Lato Light"/>
                <a:cs typeface="Lato Light"/>
              </a:rPr>
              <a:t> </a:t>
            </a:r>
            <a:endParaRPr lang="en-US" sz="2800" b="1" dirty="0">
              <a:solidFill>
                <a:srgbClr val="737572"/>
              </a:solidFill>
              <a:latin typeface="Lato Light"/>
              <a:ea typeface="Lato Light"/>
              <a:cs typeface="Lato Light"/>
            </a:endParaRPr>
          </a:p>
        </p:txBody>
      </p:sp>
      <p:sp>
        <p:nvSpPr>
          <p:cNvPr id="34" name="TextBox 33"/>
          <p:cNvSpPr txBox="1"/>
          <p:nvPr/>
        </p:nvSpPr>
        <p:spPr>
          <a:xfrm>
            <a:off x="1565721" y="397514"/>
            <a:ext cx="20468369" cy="2123658"/>
          </a:xfrm>
          <a:prstGeom prst="rect">
            <a:avLst/>
          </a:prstGeom>
          <a:noFill/>
        </p:spPr>
        <p:txBody>
          <a:bodyPr wrap="square" rtlCol="0">
            <a:spAutoFit/>
          </a:bodyPr>
          <a:lstStyle/>
          <a:p>
            <a:pPr>
              <a:lnSpc>
                <a:spcPct val="120000"/>
              </a:lnSpc>
            </a:pPr>
            <a:r>
              <a:rPr lang="sk-SK" sz="5400" b="1" dirty="0">
                <a:solidFill>
                  <a:srgbClr val="006600"/>
                </a:solidFill>
                <a:latin typeface="Lato Black"/>
                <a:cs typeface="Lato Black"/>
              </a:rPr>
              <a:t>Opatrovanie </a:t>
            </a:r>
            <a:endParaRPr lang="en-US" sz="5400" b="1" dirty="0">
              <a:solidFill>
                <a:srgbClr val="006600"/>
              </a:solidFill>
              <a:latin typeface="Lato Black"/>
              <a:cs typeface="Lato Black"/>
            </a:endParaRPr>
          </a:p>
          <a:p>
            <a:pPr>
              <a:lnSpc>
                <a:spcPct val="120000"/>
              </a:lnSpc>
            </a:pPr>
            <a:r>
              <a:rPr lang="sk-SK" sz="2800" b="1" dirty="0">
                <a:solidFill>
                  <a:srgbClr val="737572"/>
                </a:solidFill>
                <a:cs typeface="Lato Light"/>
              </a:rPr>
              <a:t>Posudzovanie odkázanosti – Príloha č. 3 zákona č. 448/2008 Z. z. o sociálnych službách   </a:t>
            </a:r>
            <a:endParaRPr lang="en-US" sz="2800" b="1" dirty="0">
              <a:solidFill>
                <a:srgbClr val="737572"/>
              </a:solidFill>
              <a:cs typeface="Lato Light"/>
            </a:endParaRPr>
          </a:p>
          <a:p>
            <a:pPr>
              <a:lnSpc>
                <a:spcPct val="120000"/>
              </a:lnSpc>
            </a:pPr>
            <a:endParaRPr lang="en-US" sz="2800" dirty="0">
              <a:solidFill>
                <a:srgbClr val="737572"/>
              </a:solidFill>
              <a:cs typeface="Lato Light"/>
            </a:endParaRPr>
          </a:p>
        </p:txBody>
      </p:sp>
      <p:sp>
        <p:nvSpPr>
          <p:cNvPr id="2" name="Ovál 1"/>
          <p:cNvSpPr/>
          <p:nvPr/>
        </p:nvSpPr>
        <p:spPr>
          <a:xfrm>
            <a:off x="1565721" y="5259892"/>
            <a:ext cx="914400" cy="914400"/>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k-SK">
              <a:solidFill>
                <a:prstClr val="white"/>
              </a:solidFill>
            </a:endParaRPr>
          </a:p>
        </p:txBody>
      </p:sp>
      <p:pic>
        <p:nvPicPr>
          <p:cNvPr id="3" name="Picture 2">
            <a:extLst>
              <a:ext uri="{FF2B5EF4-FFF2-40B4-BE49-F238E27FC236}">
                <a16:creationId xmlns:a16="http://schemas.microsoft.com/office/drawing/2014/main" id="{CCAA2C74-390C-4591-A2B5-9C724A2C2FFA}"/>
              </a:ext>
            </a:extLst>
          </p:cNvPr>
          <p:cNvPicPr>
            <a:picLocks noChangeAspect="1"/>
          </p:cNvPicPr>
          <p:nvPr/>
        </p:nvPicPr>
        <p:blipFill>
          <a:blip r:embed="rId2"/>
          <a:stretch>
            <a:fillRect/>
          </a:stretch>
        </p:blipFill>
        <p:spPr>
          <a:xfrm>
            <a:off x="4303704" y="7286213"/>
            <a:ext cx="10893624" cy="6429787"/>
          </a:xfrm>
          <a:prstGeom prst="rect">
            <a:avLst/>
          </a:prstGeom>
        </p:spPr>
      </p:pic>
    </p:spTree>
    <p:extLst>
      <p:ext uri="{BB962C8B-B14F-4D97-AF65-F5344CB8AC3E}">
        <p14:creationId xmlns:p14="http://schemas.microsoft.com/office/powerpoint/2010/main" val="128670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algn="ctr">
              <a:defRPr sz="1800">
                <a:solidFill>
                  <a:srgbClr val="000000"/>
                </a:solidFill>
              </a:defRPr>
            </a:pPr>
            <a:r>
              <a:rPr lang="sk-SK" sz="2800" b="1" dirty="0">
                <a:solidFill>
                  <a:srgbClr val="737572"/>
                </a:solidFill>
                <a:latin typeface="Lato Light"/>
                <a:ea typeface="Lato Light"/>
                <a:cs typeface="Lato Light"/>
              </a:rPr>
              <a:t> </a:t>
            </a:r>
            <a:endParaRPr lang="en-US" sz="2800" b="1" dirty="0">
              <a:solidFill>
                <a:srgbClr val="737572"/>
              </a:solidFill>
              <a:latin typeface="Lato Light"/>
              <a:ea typeface="Lato Light"/>
              <a:cs typeface="Lato Light"/>
            </a:endParaRPr>
          </a:p>
        </p:txBody>
      </p:sp>
      <p:sp>
        <p:nvSpPr>
          <p:cNvPr id="34" name="TextBox 33"/>
          <p:cNvSpPr txBox="1"/>
          <p:nvPr/>
        </p:nvSpPr>
        <p:spPr>
          <a:xfrm>
            <a:off x="489817" y="397514"/>
            <a:ext cx="22506370" cy="1606594"/>
          </a:xfrm>
          <a:prstGeom prst="rect">
            <a:avLst/>
          </a:prstGeom>
          <a:noFill/>
        </p:spPr>
        <p:txBody>
          <a:bodyPr wrap="square" rtlCol="0">
            <a:spAutoFit/>
          </a:bodyPr>
          <a:lstStyle/>
          <a:p>
            <a:pPr>
              <a:lnSpc>
                <a:spcPct val="120000"/>
              </a:lnSpc>
            </a:pPr>
            <a:r>
              <a:rPr lang="sk-SK" sz="5400" b="1" dirty="0">
                <a:solidFill>
                  <a:srgbClr val="006600"/>
                </a:solidFill>
                <a:latin typeface="Lato Black"/>
                <a:cs typeface="Lato Black"/>
              </a:rPr>
              <a:t>Opatrovanie</a:t>
            </a:r>
            <a:r>
              <a:rPr lang="sk-SK" sz="5400" dirty="0">
                <a:solidFill>
                  <a:srgbClr val="445469"/>
                </a:solidFill>
                <a:latin typeface="Lato Black"/>
                <a:cs typeface="Lato Black"/>
              </a:rPr>
              <a:t> </a:t>
            </a:r>
            <a:endParaRPr lang="en-US" sz="5400" dirty="0">
              <a:solidFill>
                <a:srgbClr val="445469"/>
              </a:solidFill>
              <a:latin typeface="Lato Black"/>
              <a:cs typeface="Lato Black"/>
            </a:endParaRPr>
          </a:p>
          <a:p>
            <a:pPr>
              <a:lnSpc>
                <a:spcPct val="120000"/>
              </a:lnSpc>
            </a:pPr>
            <a:r>
              <a:rPr lang="sk-SK" sz="2800" b="1" dirty="0">
                <a:solidFill>
                  <a:srgbClr val="737572"/>
                </a:solidFill>
                <a:cs typeface="Lato Light"/>
              </a:rPr>
              <a:t>Posudzovanie odkázanosti – Príloha č. 3 zákona č. 448/2008 Z. z. o sociálnych službách   </a:t>
            </a:r>
            <a:endParaRPr lang="en-US" sz="2800" b="1" dirty="0">
              <a:solidFill>
                <a:srgbClr val="737572"/>
              </a:solidFill>
              <a:cs typeface="Lato Light"/>
            </a:endParaRPr>
          </a:p>
        </p:txBody>
      </p:sp>
      <p:pic>
        <p:nvPicPr>
          <p:cNvPr id="3" name="Obrázok 2">
            <a:extLst>
              <a:ext uri="{FF2B5EF4-FFF2-40B4-BE49-F238E27FC236}">
                <a16:creationId xmlns:a16="http://schemas.microsoft.com/office/drawing/2014/main" id="{E28666F1-8B66-4A9C-8517-7A7E1D56231F}"/>
              </a:ext>
            </a:extLst>
          </p:cNvPr>
          <p:cNvPicPr>
            <a:picLocks noChangeAspect="1"/>
          </p:cNvPicPr>
          <p:nvPr/>
        </p:nvPicPr>
        <p:blipFill>
          <a:blip r:embed="rId2"/>
          <a:stretch>
            <a:fillRect/>
          </a:stretch>
        </p:blipFill>
        <p:spPr>
          <a:xfrm>
            <a:off x="489817" y="3210251"/>
            <a:ext cx="23443609" cy="3780518"/>
          </a:xfrm>
          <a:prstGeom prst="rect">
            <a:avLst/>
          </a:prstGeom>
        </p:spPr>
      </p:pic>
      <p:sp>
        <p:nvSpPr>
          <p:cNvPr id="5" name="BlokTextu 4">
            <a:extLst>
              <a:ext uri="{FF2B5EF4-FFF2-40B4-BE49-F238E27FC236}">
                <a16:creationId xmlns:a16="http://schemas.microsoft.com/office/drawing/2014/main" id="{206C64EC-2849-440F-9CA2-2DDC9113F438}"/>
              </a:ext>
            </a:extLst>
          </p:cNvPr>
          <p:cNvSpPr txBox="1"/>
          <p:nvPr/>
        </p:nvSpPr>
        <p:spPr>
          <a:xfrm>
            <a:off x="489817" y="8196912"/>
            <a:ext cx="22214541" cy="5078313"/>
          </a:xfrm>
          <a:prstGeom prst="rect">
            <a:avLst/>
          </a:prstGeom>
          <a:noFill/>
        </p:spPr>
        <p:txBody>
          <a:bodyPr wrap="square" rtlCol="0">
            <a:spAutoFit/>
          </a:bodyPr>
          <a:lstStyle/>
          <a:p>
            <a:r>
              <a:rPr lang="sk-SK" b="1" dirty="0">
                <a:solidFill>
                  <a:srgbClr val="737572"/>
                </a:solidFill>
              </a:rPr>
              <a:t>§ 49 ods. 12 zákona o sociálnych službách</a:t>
            </a:r>
            <a:r>
              <a:rPr lang="sk-SK" dirty="0">
                <a:solidFill>
                  <a:srgbClr val="737572"/>
                </a:solidFill>
              </a:rPr>
              <a:t>: Ak fyzická osoba pri posudzovaní odkázanosti na pomoc inej fyzickej osoby podľa </a:t>
            </a:r>
            <a:r>
              <a:rPr lang="sk-SK" b="1" i="1" dirty="0">
                <a:solidFill>
                  <a:srgbClr val="737572"/>
                </a:solidFill>
                <a:hlinkClick r:id="rId3" tooltip="Odkaz na predpis alebo ustanovenie"/>
              </a:rPr>
              <a:t>prílohy č. 3 písm. A</a:t>
            </a:r>
            <a:r>
              <a:rPr lang="sk-SK" dirty="0">
                <a:solidFill>
                  <a:srgbClr val="737572"/>
                </a:solidFill>
              </a:rPr>
              <a:t> dvanásteho bodu dosiahne 0 bodov, jej stupeň odkázanosti je VI a na body dosiahnuté podľa </a:t>
            </a:r>
            <a:r>
              <a:rPr lang="sk-SK" b="1" i="1" dirty="0">
                <a:solidFill>
                  <a:srgbClr val="737572"/>
                </a:solidFill>
                <a:hlinkClick r:id="rId3" tooltip="Odkaz na predpis alebo ustanovenie"/>
              </a:rPr>
              <a:t>prílohy č. 3 písm. A</a:t>
            </a:r>
            <a:r>
              <a:rPr lang="sk-SK" dirty="0">
                <a:solidFill>
                  <a:srgbClr val="737572"/>
                </a:solidFill>
              </a:rPr>
              <a:t> prvého bodu až jedenásteho bodu sa neprihliada.</a:t>
            </a:r>
          </a:p>
          <a:p>
            <a:endParaRPr lang="sk-SK" dirty="0">
              <a:solidFill>
                <a:srgbClr val="737572"/>
              </a:solidFill>
            </a:endParaRPr>
          </a:p>
          <a:p>
            <a:r>
              <a:rPr lang="sk-SK" b="1" dirty="0">
                <a:solidFill>
                  <a:srgbClr val="737572"/>
                </a:solidFill>
              </a:rPr>
              <a:t>§ 49 ods. 13 zákona o sociálnych službách</a:t>
            </a:r>
            <a:r>
              <a:rPr lang="sk-SK" dirty="0">
                <a:solidFill>
                  <a:srgbClr val="737572"/>
                </a:solidFill>
              </a:rPr>
              <a:t>: Pri posudzovaní odkázanosti neplnoletej fyzickej osoby na pomoc inej fyzickej osoby sa neprihliada na jednotlivé činnosti uvedené podľa </a:t>
            </a:r>
            <a:r>
              <a:rPr lang="sk-SK" b="1" i="1" dirty="0">
                <a:solidFill>
                  <a:srgbClr val="737572"/>
                </a:solidFill>
                <a:hlinkClick r:id="rId3" tooltip="Odkaz na predpis alebo ustanovenie"/>
              </a:rPr>
              <a:t>prílohy č. 3 písm. A</a:t>
            </a:r>
            <a:r>
              <a:rPr lang="sk-SK" dirty="0">
                <a:solidFill>
                  <a:srgbClr val="737572"/>
                </a:solidFill>
              </a:rPr>
              <a:t>, ktoré si nevie zabezpečiť neplnoletá fyzická osoba rovnakého veku a pohlavia bez zdravotného postihnutia alebo bez nepriaznivého zdravotného stavu.</a:t>
            </a:r>
          </a:p>
          <a:p>
            <a:endParaRPr lang="sk-SK" dirty="0">
              <a:solidFill>
                <a:srgbClr val="737572"/>
              </a:solidFill>
            </a:endParaRPr>
          </a:p>
        </p:txBody>
      </p:sp>
    </p:spTree>
    <p:extLst>
      <p:ext uri="{BB962C8B-B14F-4D97-AF65-F5344CB8AC3E}">
        <p14:creationId xmlns:p14="http://schemas.microsoft.com/office/powerpoint/2010/main" val="91861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bwMode="auto">
          <a:xfrm>
            <a:off x="1565721" y="3517386"/>
            <a:ext cx="933085" cy="93345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39" name="Oval 38"/>
          <p:cNvSpPr/>
          <p:nvPr/>
        </p:nvSpPr>
        <p:spPr bwMode="auto">
          <a:xfrm>
            <a:off x="1572173" y="5796579"/>
            <a:ext cx="933085" cy="933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2" name="Oval 41"/>
          <p:cNvSpPr/>
          <p:nvPr/>
        </p:nvSpPr>
        <p:spPr bwMode="auto">
          <a:xfrm>
            <a:off x="1547035" y="9383589"/>
            <a:ext cx="933085" cy="9334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9" tIns="91445" rIns="182889" bIns="91445" anchor="ctr"/>
          <a:lstStyle/>
          <a:p>
            <a:pPr algn="ctr" defTabSz="1219261" fontAlgn="auto">
              <a:spcBef>
                <a:spcPts val="0"/>
              </a:spcBef>
              <a:spcAft>
                <a:spcPts val="0"/>
              </a:spcAft>
              <a:defRPr/>
            </a:pPr>
            <a:endParaRPr lang="id-ID" sz="4000" dirty="0">
              <a:latin typeface="Lato Light"/>
              <a:cs typeface="Lato Light"/>
            </a:endParaRPr>
          </a:p>
        </p:txBody>
      </p:sp>
      <p:sp>
        <p:nvSpPr>
          <p:cNvPr id="48" name="TextBox 47"/>
          <p:cNvSpPr txBox="1"/>
          <p:nvPr/>
        </p:nvSpPr>
        <p:spPr>
          <a:xfrm>
            <a:off x="2779776" y="3298970"/>
            <a:ext cx="20379162" cy="2646889"/>
          </a:xfrm>
          <a:prstGeom prst="rect">
            <a:avLst/>
          </a:prstGeom>
          <a:noFill/>
        </p:spPr>
        <p:txBody>
          <a:bodyPr wrap="square" lIns="182889" tIns="91445" rIns="182889" bIns="91445" rtlCol="0">
            <a:spAutoFit/>
          </a:bodyPr>
          <a:lstStyle/>
          <a:p>
            <a:pPr algn="just"/>
            <a:r>
              <a:rPr lang="sk-SK" dirty="0"/>
              <a:t>Príspevok</a:t>
            </a:r>
            <a:r>
              <a:rPr lang="sk-SK" sz="4000" dirty="0"/>
              <a:t> na opatrovanie slúži na zabezpečenie každodennej pomoci osobe s ŤZP pri úkonoch sebaobsluhy, starostlivosti o domácnosť, realizovaní sociálnych aktivít s cieľom zotrvať v prirodzenom domácom prostredí.</a:t>
            </a:r>
          </a:p>
          <a:p>
            <a:pPr algn="just"/>
            <a:endParaRPr lang="id-ID" sz="4000" dirty="0">
              <a:latin typeface="Lato Light"/>
              <a:cs typeface="Lato Light"/>
            </a:endParaRPr>
          </a:p>
        </p:txBody>
      </p:sp>
      <p:sp>
        <p:nvSpPr>
          <p:cNvPr id="50" name="TextBox 49"/>
          <p:cNvSpPr txBox="1"/>
          <p:nvPr/>
        </p:nvSpPr>
        <p:spPr>
          <a:xfrm>
            <a:off x="2779776" y="5714362"/>
            <a:ext cx="20379162" cy="3877995"/>
          </a:xfrm>
          <a:prstGeom prst="rect">
            <a:avLst/>
          </a:prstGeom>
          <a:noFill/>
        </p:spPr>
        <p:txBody>
          <a:bodyPr wrap="square" lIns="182889" tIns="91445" rIns="182889" bIns="91445" rtlCol="0">
            <a:spAutoFit/>
          </a:bodyPr>
          <a:lstStyle/>
          <a:p>
            <a:pPr algn="just"/>
            <a:r>
              <a:rPr lang="sk-SK" sz="4000" b="1" dirty="0"/>
              <a:t>Peňažný príspevok sa poskytuje osobe, ktorá opatruje osobu s ŤZP</a:t>
            </a:r>
            <a:r>
              <a:rPr lang="sk-SK" sz="4000" dirty="0"/>
              <a:t> a je manžel/ka, rodič, náhradný rodič, súdom ustanovený opatrovník, dieťa, starý rodič, vnuk, vnučka, súrodenec, nevesta (aj ovdovená žena po synovi svokry alebo svokra), zať (aj ovdovený muž po dcére svokry alebo svokra), svokor, svokra, švagor, švagriná, neter, synovec fyzickej osoby s ŤZP. </a:t>
            </a:r>
          </a:p>
          <a:p>
            <a:pPr algn="just"/>
            <a:endParaRPr lang="id-ID" sz="4000" dirty="0">
              <a:cs typeface="Lato Light"/>
            </a:endParaRPr>
          </a:p>
        </p:txBody>
      </p:sp>
      <p:sp>
        <p:nvSpPr>
          <p:cNvPr id="52" name="TextBox 51"/>
          <p:cNvSpPr txBox="1"/>
          <p:nvPr/>
        </p:nvSpPr>
        <p:spPr>
          <a:xfrm>
            <a:off x="2779776" y="9383589"/>
            <a:ext cx="20379162" cy="1415782"/>
          </a:xfrm>
          <a:prstGeom prst="rect">
            <a:avLst/>
          </a:prstGeom>
          <a:noFill/>
        </p:spPr>
        <p:txBody>
          <a:bodyPr wrap="square" lIns="182889" tIns="91445" rIns="182889" bIns="91445" rtlCol="0">
            <a:spAutoFit/>
          </a:bodyPr>
          <a:lstStyle/>
          <a:p>
            <a:r>
              <a:rPr lang="sk-SK" sz="4000" b="1" dirty="0"/>
              <a:t>Ak </a:t>
            </a:r>
            <a:r>
              <a:rPr lang="sk-SK" sz="4000" dirty="0"/>
              <a:t>je opatrovanou osobou s ŤZP nezaopatrené dieťa, tak sa suma opatrovateľského príspevku zníži, ak príjem rodiny prevyšuje </a:t>
            </a:r>
            <a:r>
              <a:rPr lang="sk-SK" sz="4000" u="sng" dirty="0">
                <a:hlinkClick r:id="rId2"/>
              </a:rPr>
              <a:t>trojnásobok sumy životného minima</a:t>
            </a:r>
            <a:r>
              <a:rPr lang="sk-SK" sz="4000" dirty="0"/>
              <a:t>,</a:t>
            </a:r>
          </a:p>
        </p:txBody>
      </p:sp>
      <p:sp>
        <p:nvSpPr>
          <p:cNvPr id="55" name="Shape 188"/>
          <p:cNvSpPr/>
          <p:nvPr/>
        </p:nvSpPr>
        <p:spPr>
          <a:xfrm>
            <a:off x="13417606" y="10317039"/>
            <a:ext cx="7660681" cy="16338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8288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a:defRPr sz="1800">
                <a:solidFill>
                  <a:srgbClr val="000000"/>
                </a:solidFill>
              </a:defRPr>
            </a:pPr>
            <a:r>
              <a:rPr lang="sk-SK" sz="2800" b="1" dirty="0">
                <a:solidFill>
                  <a:schemeClr val="tx1"/>
                </a:solidFill>
                <a:latin typeface="Lato Light"/>
                <a:ea typeface="Lato Light"/>
                <a:cs typeface="Lato Light"/>
              </a:rPr>
              <a:t> </a:t>
            </a:r>
            <a:endParaRPr lang="en-US" sz="2800" b="1" dirty="0">
              <a:solidFill>
                <a:schemeClr val="tx1"/>
              </a:solidFill>
              <a:latin typeface="Lato Light"/>
              <a:ea typeface="Lato Light"/>
              <a:cs typeface="Lato Light"/>
            </a:endParaRPr>
          </a:p>
        </p:txBody>
      </p:sp>
      <p:sp>
        <p:nvSpPr>
          <p:cNvPr id="34" name="TextBox 33"/>
          <p:cNvSpPr txBox="1"/>
          <p:nvPr/>
        </p:nvSpPr>
        <p:spPr>
          <a:xfrm>
            <a:off x="1565721" y="397515"/>
            <a:ext cx="17990640" cy="1421928"/>
          </a:xfrm>
          <a:prstGeom prst="rect">
            <a:avLst/>
          </a:prstGeom>
          <a:noFill/>
        </p:spPr>
        <p:txBody>
          <a:bodyPr wrap="square" rtlCol="0">
            <a:spAutoFit/>
          </a:bodyPr>
          <a:lstStyle/>
          <a:p>
            <a:pPr>
              <a:lnSpc>
                <a:spcPct val="120000"/>
              </a:lnSpc>
            </a:pPr>
            <a:r>
              <a:rPr lang="sk-SK" sz="4400" b="1" dirty="0">
                <a:solidFill>
                  <a:srgbClr val="006600"/>
                </a:solidFill>
                <a:latin typeface="Lato Black"/>
                <a:cs typeface="Lato Black"/>
              </a:rPr>
              <a:t>Peňažné príspevky</a:t>
            </a:r>
            <a:endParaRPr lang="en-US" sz="4400" b="1" dirty="0">
              <a:solidFill>
                <a:srgbClr val="006600"/>
              </a:solidFill>
              <a:latin typeface="Lato Black"/>
              <a:cs typeface="Lato Black"/>
            </a:endParaRPr>
          </a:p>
          <a:p>
            <a:pPr>
              <a:lnSpc>
                <a:spcPct val="120000"/>
              </a:lnSpc>
            </a:pPr>
            <a:r>
              <a:rPr lang="sk-SK" sz="2800" dirty="0">
                <a:solidFill>
                  <a:srgbClr val="737572"/>
                </a:solidFill>
                <a:cs typeface="Lato Light"/>
              </a:rPr>
              <a:t>Opatrovanie </a:t>
            </a:r>
          </a:p>
        </p:txBody>
      </p:sp>
    </p:spTree>
    <p:extLst>
      <p:ext uri="{BB962C8B-B14F-4D97-AF65-F5344CB8AC3E}">
        <p14:creationId xmlns:p14="http://schemas.microsoft.com/office/powerpoint/2010/main" val="69051550"/>
      </p:ext>
    </p:extLst>
  </p:cSld>
  <p:clrMapOvr>
    <a:masterClrMapping/>
  </p:clrMapOvr>
</p:sld>
</file>

<file path=ppt/theme/theme1.xml><?xml version="1.0" encoding="utf-8"?>
<a:theme xmlns:a="http://schemas.openxmlformats.org/drawingml/2006/main" name="Default Theme">
  <a:themeElements>
    <a:clrScheme name="Innovation - Light Version">
      <a:dk1>
        <a:srgbClr val="737572"/>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6D6F6B"/>
      </a:accent6>
      <a:hlink>
        <a:srgbClr val="1E9272"/>
      </a:hlink>
      <a:folHlink>
        <a:srgbClr val="AC2624"/>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Foundry.thmx</Template>
  <TotalTime>37377</TotalTime>
  <Words>2353</Words>
  <Application>Microsoft Office PowerPoint</Application>
  <PresentationFormat>Vlastná</PresentationFormat>
  <Paragraphs>175</Paragraphs>
  <Slides>25</Slides>
  <Notes>1</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25</vt:i4>
      </vt:variant>
    </vt:vector>
  </HeadingPairs>
  <TitlesOfParts>
    <vt:vector size="33" baseType="lpstr">
      <vt:lpstr>Arial</vt:lpstr>
      <vt:lpstr>Calibri</vt:lpstr>
      <vt:lpstr>Calibri Light</vt:lpstr>
      <vt:lpstr>Lato Black</vt:lpstr>
      <vt:lpstr>Lato Bold</vt:lpstr>
      <vt:lpstr>Lato Light</vt:lpstr>
      <vt:lpstr>Default Theme</vt:lpstr>
      <vt:lpstr>1_Motív Office</vt:lpstr>
      <vt:lpstr>  Práva pacientov  ZOGO </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Jetfabrik</dc:creator>
  <cp:keywords/>
  <dc:description/>
  <cp:lastModifiedBy>Katarina Fedorova</cp:lastModifiedBy>
  <cp:revision>4012</cp:revision>
  <cp:lastPrinted>2020-07-24T17:49:55Z</cp:lastPrinted>
  <dcterms:created xsi:type="dcterms:W3CDTF">2014-11-12T21:47:38Z</dcterms:created>
  <dcterms:modified xsi:type="dcterms:W3CDTF">2021-09-27T16:58:30Z</dcterms:modified>
  <cp:category/>
</cp:coreProperties>
</file>